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73"/>
  </p:notesMasterIdLst>
  <p:sldIdLst>
    <p:sldId id="257" r:id="rId2"/>
    <p:sldId id="258" r:id="rId3"/>
    <p:sldId id="259" r:id="rId4"/>
    <p:sldId id="260" r:id="rId5"/>
    <p:sldId id="261" r:id="rId6"/>
    <p:sldId id="262" r:id="rId7"/>
    <p:sldId id="263" r:id="rId8"/>
    <p:sldId id="265" r:id="rId9"/>
    <p:sldId id="266" r:id="rId10"/>
    <p:sldId id="267" r:id="rId11"/>
    <p:sldId id="270" r:id="rId12"/>
    <p:sldId id="307" r:id="rId13"/>
    <p:sldId id="308" r:id="rId14"/>
    <p:sldId id="309" r:id="rId15"/>
    <p:sldId id="310" r:id="rId16"/>
    <p:sldId id="311" r:id="rId17"/>
    <p:sldId id="275" r:id="rId18"/>
    <p:sldId id="312" r:id="rId19"/>
    <p:sldId id="277" r:id="rId20"/>
    <p:sldId id="313" r:id="rId21"/>
    <p:sldId id="314" r:id="rId22"/>
    <p:sldId id="278" r:id="rId23"/>
    <p:sldId id="315" r:id="rId24"/>
    <p:sldId id="316" r:id="rId25"/>
    <p:sldId id="317" r:id="rId26"/>
    <p:sldId id="280" r:id="rId27"/>
    <p:sldId id="281" r:id="rId28"/>
    <p:sldId id="318" r:id="rId29"/>
    <p:sldId id="319" r:id="rId30"/>
    <p:sldId id="282" r:id="rId31"/>
    <p:sldId id="283" r:id="rId32"/>
    <p:sldId id="284" r:id="rId33"/>
    <p:sldId id="320" r:id="rId34"/>
    <p:sldId id="285" r:id="rId35"/>
    <p:sldId id="286" r:id="rId36"/>
    <p:sldId id="287" r:id="rId37"/>
    <p:sldId id="288" r:id="rId38"/>
    <p:sldId id="321" r:id="rId39"/>
    <p:sldId id="322" r:id="rId40"/>
    <p:sldId id="323" r:id="rId41"/>
    <p:sldId id="324" r:id="rId42"/>
    <p:sldId id="325" r:id="rId43"/>
    <p:sldId id="292" r:id="rId44"/>
    <p:sldId id="348" r:id="rId45"/>
    <p:sldId id="293" r:id="rId46"/>
    <p:sldId id="294" r:id="rId47"/>
    <p:sldId id="326" r:id="rId48"/>
    <p:sldId id="327" r:id="rId49"/>
    <p:sldId id="329" r:id="rId50"/>
    <p:sldId id="330" r:id="rId51"/>
    <p:sldId id="331" r:id="rId52"/>
    <p:sldId id="332" r:id="rId53"/>
    <p:sldId id="306" r:id="rId54"/>
    <p:sldId id="337" r:id="rId55"/>
    <p:sldId id="305" r:id="rId56"/>
    <p:sldId id="334" r:id="rId57"/>
    <p:sldId id="336" r:id="rId58"/>
    <p:sldId id="300" r:id="rId59"/>
    <p:sldId id="338" r:id="rId60"/>
    <p:sldId id="339" r:id="rId61"/>
    <p:sldId id="340" r:id="rId62"/>
    <p:sldId id="301" r:id="rId63"/>
    <p:sldId id="303" r:id="rId64"/>
    <p:sldId id="341" r:id="rId65"/>
    <p:sldId id="342" r:id="rId66"/>
    <p:sldId id="343" r:id="rId67"/>
    <p:sldId id="344" r:id="rId68"/>
    <p:sldId id="345" r:id="rId69"/>
    <p:sldId id="346" r:id="rId70"/>
    <p:sldId id="347" r:id="rId71"/>
    <p:sldId id="304" r:id="rId72"/>
  </p:sldIdLst>
  <p:sldSz cx="10801350" cy="7200900"/>
  <p:notesSz cx="6858000" cy="9144000"/>
  <p:defaultTextStyle>
    <a:defPPr>
      <a:defRPr lang="en-US"/>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115" autoAdjust="0"/>
  </p:normalViewPr>
  <p:slideViewPr>
    <p:cSldViewPr>
      <p:cViewPr varScale="1">
        <p:scale>
          <a:sx n="64" d="100"/>
          <a:sy n="64" d="100"/>
        </p:scale>
        <p:origin x="-1236" y="-102"/>
      </p:cViewPr>
      <p:guideLst>
        <p:guide orient="horz" pos="2268"/>
        <p:guide pos="340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AECFD-2B6D-41EC-83E6-7A8FDDEEAC19}" type="datetimeFigureOut">
              <a:rPr lang="en-US" smtClean="0"/>
              <a:pPr/>
              <a:t>8/5/2021</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8C5A-49A8-4465-B3D3-8173D6E5C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D78C5A-49A8-4465-B3D3-8173D6E5CC40}" type="slidenum">
              <a:rPr lang="en-US" smtClean="0"/>
              <a:pPr/>
              <a:t>49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D78C5A-49A8-4465-B3D3-8173D6E5CC40}"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700338" y="3280410"/>
            <a:ext cx="7290911" cy="1989080"/>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700338" y="5253488"/>
            <a:ext cx="7290911" cy="1440180"/>
          </a:xfrm>
        </p:spPr>
        <p:txBody>
          <a:bodyPr/>
          <a:lstStyle>
            <a:lvl1pPr marL="0" indent="0" algn="l">
              <a:buNone/>
              <a:defRPr sz="2000" b="1">
                <a:solidFill>
                  <a:schemeClr val="tx2"/>
                </a:solidFill>
              </a:defRPr>
            </a:lvl1pPr>
            <a:lvl2pPr marL="514350" indent="0" algn="ctr">
              <a:buNone/>
            </a:lvl2pPr>
            <a:lvl3pPr marL="1028700" indent="0" algn="ctr">
              <a:buNone/>
            </a:lvl3pPr>
            <a:lvl4pPr marL="1543050" indent="0" algn="ctr">
              <a:buNone/>
            </a:lvl4pPr>
            <a:lvl5pPr marL="2057400" indent="0" algn="ctr">
              <a:buNone/>
            </a:lvl5pPr>
            <a:lvl6pPr marL="2571750" indent="0" algn="ctr">
              <a:buNone/>
            </a:lvl6pPr>
            <a:lvl7pPr marL="3086100" indent="0" algn="ctr">
              <a:buNone/>
            </a:lvl7pPr>
            <a:lvl8pPr marL="3600450" indent="0" algn="ctr">
              <a:buNone/>
            </a:lvl8pPr>
            <a:lvl9pPr marL="41148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9321977" y="1207799"/>
            <a:ext cx="2400300" cy="450056"/>
          </a:xfrm>
        </p:spPr>
        <p:txBody>
          <a:bodyPr/>
          <a:lstStyle/>
          <a:p>
            <a:fld id="{5230EBF1-0782-4997-B090-B20165BA89BA}" type="datetimeFigureOut">
              <a:rPr lang="en-US" smtClean="0"/>
              <a:pPr/>
              <a:t>8/5/2021</a:t>
            </a:fld>
            <a:endParaRPr lang="en-US"/>
          </a:p>
        </p:txBody>
      </p:sp>
      <p:sp>
        <p:nvSpPr>
          <p:cNvPr id="17" name="Footer Placeholder 16"/>
          <p:cNvSpPr>
            <a:spLocks noGrp="1"/>
          </p:cNvSpPr>
          <p:nvPr>
            <p:ph type="ftr" sz="quarter" idx="11"/>
          </p:nvPr>
        </p:nvSpPr>
        <p:spPr bwMode="auto">
          <a:xfrm rot="5400000">
            <a:off x="8600054" y="4365549"/>
            <a:ext cx="3840480" cy="453657"/>
          </a:xfrm>
        </p:spPr>
        <p:txBody>
          <a:bodyPr/>
          <a:lstStyle/>
          <a:p>
            <a:endParaRPr lang="en-US"/>
          </a:p>
        </p:txBody>
      </p:sp>
      <p:sp>
        <p:nvSpPr>
          <p:cNvPr id="10" name="Rectangle 9"/>
          <p:cNvSpPr/>
          <p:nvPr/>
        </p:nvSpPr>
        <p:spPr bwMode="auto">
          <a:xfrm>
            <a:off x="450056" y="0"/>
            <a:ext cx="720090" cy="72009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2" name="Rectangle 11"/>
          <p:cNvSpPr/>
          <p:nvPr/>
        </p:nvSpPr>
        <p:spPr bwMode="auto">
          <a:xfrm>
            <a:off x="326422" y="0"/>
            <a:ext cx="123634" cy="72009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4" name="Rectangle 13"/>
          <p:cNvSpPr/>
          <p:nvPr/>
        </p:nvSpPr>
        <p:spPr bwMode="auto">
          <a:xfrm>
            <a:off x="1170146" y="0"/>
            <a:ext cx="214836" cy="72009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9" name="Rectangle 18"/>
          <p:cNvSpPr/>
          <p:nvPr/>
        </p:nvSpPr>
        <p:spPr bwMode="auto">
          <a:xfrm>
            <a:off x="1348184" y="0"/>
            <a:ext cx="272018" cy="72009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1" name="Straight Connector 10"/>
          <p:cNvSpPr>
            <a:spLocks noChangeShapeType="1"/>
          </p:cNvSpPr>
          <p:nvPr/>
        </p:nvSpPr>
        <p:spPr bwMode="auto">
          <a:xfrm>
            <a:off x="125619" y="0"/>
            <a:ext cx="0" cy="72009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8" name="Straight Connector 17"/>
          <p:cNvSpPr>
            <a:spLocks noChangeShapeType="1"/>
          </p:cNvSpPr>
          <p:nvPr/>
        </p:nvSpPr>
        <p:spPr bwMode="auto">
          <a:xfrm>
            <a:off x="1080135" y="0"/>
            <a:ext cx="0" cy="72009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20" name="Straight Connector 19"/>
          <p:cNvSpPr>
            <a:spLocks noChangeShapeType="1"/>
          </p:cNvSpPr>
          <p:nvPr/>
        </p:nvSpPr>
        <p:spPr bwMode="auto">
          <a:xfrm>
            <a:off x="1008920" y="0"/>
            <a:ext cx="0" cy="72009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6" name="Straight Connector 15"/>
          <p:cNvSpPr>
            <a:spLocks noChangeShapeType="1"/>
          </p:cNvSpPr>
          <p:nvPr/>
        </p:nvSpPr>
        <p:spPr bwMode="auto">
          <a:xfrm>
            <a:off x="2039593" y="0"/>
            <a:ext cx="0" cy="72009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5" name="Straight Connector 14"/>
          <p:cNvSpPr>
            <a:spLocks noChangeShapeType="1"/>
          </p:cNvSpPr>
          <p:nvPr/>
        </p:nvSpPr>
        <p:spPr bwMode="auto">
          <a:xfrm>
            <a:off x="1260158" y="0"/>
            <a:ext cx="0" cy="72009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22" name="Straight Connector 21"/>
          <p:cNvSpPr>
            <a:spLocks noChangeShapeType="1"/>
          </p:cNvSpPr>
          <p:nvPr/>
        </p:nvSpPr>
        <p:spPr bwMode="auto">
          <a:xfrm>
            <a:off x="10765742" y="0"/>
            <a:ext cx="0" cy="72009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27" name="Rectangle 26"/>
          <p:cNvSpPr/>
          <p:nvPr/>
        </p:nvSpPr>
        <p:spPr bwMode="auto">
          <a:xfrm>
            <a:off x="1440180" y="0"/>
            <a:ext cx="90011" cy="72009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1" name="Oval 20"/>
          <p:cNvSpPr/>
          <p:nvPr/>
        </p:nvSpPr>
        <p:spPr bwMode="auto">
          <a:xfrm>
            <a:off x="720090" y="3600450"/>
            <a:ext cx="1530191" cy="136017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3" name="Oval 22"/>
          <p:cNvSpPr/>
          <p:nvPr/>
        </p:nvSpPr>
        <p:spPr bwMode="auto">
          <a:xfrm>
            <a:off x="1547003" y="5110090"/>
            <a:ext cx="757682" cy="67349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4" name="Oval 23"/>
          <p:cNvSpPr/>
          <p:nvPr/>
        </p:nvSpPr>
        <p:spPr bwMode="auto">
          <a:xfrm>
            <a:off x="1288838" y="5775664"/>
            <a:ext cx="162020" cy="14401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6" name="Oval 25"/>
          <p:cNvSpPr/>
          <p:nvPr/>
        </p:nvSpPr>
        <p:spPr bwMode="auto">
          <a:xfrm>
            <a:off x="1965845" y="6077560"/>
            <a:ext cx="324041" cy="288036"/>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5" name="Oval 24"/>
          <p:cNvSpPr/>
          <p:nvPr/>
        </p:nvSpPr>
        <p:spPr>
          <a:xfrm>
            <a:off x="2250281" y="4720590"/>
            <a:ext cx="432054" cy="38404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565799" y="5175137"/>
            <a:ext cx="720090" cy="543400"/>
          </a:xfrm>
        </p:spPr>
        <p:txBody>
          <a:bodyPr/>
          <a:lstStyle/>
          <a:p>
            <a:fld id="{067343C4-687E-4F8E-B9F5-94B9243B06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30EBF1-0782-4997-B090-B20165BA89BA}" type="datetimeFigureOut">
              <a:rPr lang="en-US" smtClean="0"/>
              <a:pPr/>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343C4-687E-4F8E-B9F5-94B9243B06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288372"/>
            <a:ext cx="1980248" cy="614410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40067" y="288371"/>
            <a:ext cx="7110889" cy="61441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30EBF1-0782-4997-B090-B20165BA89BA}" type="datetimeFigureOut">
              <a:rPr lang="en-US" smtClean="0"/>
              <a:pPr/>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343C4-687E-4F8E-B9F5-94B9243B06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540067" y="1680210"/>
            <a:ext cx="8821103" cy="511744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5230EBF1-0782-4997-B090-B20165BA89BA}" type="datetimeFigureOut">
              <a:rPr lang="en-US" smtClean="0"/>
              <a:pPr/>
              <a:t>8/5/2021</a:t>
            </a:fld>
            <a:endParaRPr lang="en-US"/>
          </a:p>
        </p:txBody>
      </p:sp>
      <p:sp>
        <p:nvSpPr>
          <p:cNvPr id="9" name="Slide Number Placeholder 8"/>
          <p:cNvSpPr>
            <a:spLocks noGrp="1"/>
          </p:cNvSpPr>
          <p:nvPr>
            <p:ph type="sldNum" sz="quarter" idx="15"/>
          </p:nvPr>
        </p:nvSpPr>
        <p:spPr/>
        <p:txBody>
          <a:bodyPr rtlCol="0"/>
          <a:lstStyle/>
          <a:p>
            <a:fld id="{067343C4-687E-4F8E-B9F5-94B9243B065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700338" y="3040380"/>
            <a:ext cx="7290911" cy="2156270"/>
          </a:xfrm>
        </p:spPr>
        <p:txBody>
          <a:bodyPr/>
          <a:lstStyle>
            <a:lvl1pPr algn="l">
              <a:buNone/>
              <a:defRPr sz="3400" b="1" cap="small" baseline="0"/>
            </a:lvl1pPr>
          </a:lstStyle>
          <a:p>
            <a:r>
              <a:rPr kumimoji="0" lang="en-US"/>
              <a:t>Click to edit Master title style</a:t>
            </a:r>
          </a:p>
        </p:txBody>
      </p:sp>
      <p:sp>
        <p:nvSpPr>
          <p:cNvPr id="3" name="Text Placeholder 2"/>
          <p:cNvSpPr>
            <a:spLocks noGrp="1"/>
          </p:cNvSpPr>
          <p:nvPr>
            <p:ph type="body" idx="1"/>
          </p:nvPr>
        </p:nvSpPr>
        <p:spPr>
          <a:xfrm>
            <a:off x="2700338" y="5260658"/>
            <a:ext cx="7290911" cy="1440180"/>
          </a:xfrm>
        </p:spPr>
        <p:txBody>
          <a:bodyPr anchor="t"/>
          <a:lstStyle>
            <a:lvl1pPr marL="0" indent="0">
              <a:buNone/>
              <a:defRPr sz="2000" b="1">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9320365" y="1203951"/>
            <a:ext cx="2400300" cy="450056"/>
          </a:xfrm>
        </p:spPr>
        <p:txBody>
          <a:bodyPr/>
          <a:lstStyle/>
          <a:p>
            <a:fld id="{5230EBF1-0782-4997-B090-B20165BA89BA}" type="datetimeFigureOut">
              <a:rPr lang="en-US" smtClean="0"/>
              <a:pPr/>
              <a:t>8/5/2021</a:t>
            </a:fld>
            <a:endParaRPr lang="en-US"/>
          </a:p>
        </p:txBody>
      </p:sp>
      <p:sp>
        <p:nvSpPr>
          <p:cNvPr id="5" name="Footer Placeholder 4"/>
          <p:cNvSpPr>
            <a:spLocks noGrp="1"/>
          </p:cNvSpPr>
          <p:nvPr>
            <p:ph type="ftr" sz="quarter" idx="11"/>
          </p:nvPr>
        </p:nvSpPr>
        <p:spPr bwMode="auto">
          <a:xfrm rot="5400000">
            <a:off x="8600275" y="4362545"/>
            <a:ext cx="3840480" cy="453657"/>
          </a:xfrm>
        </p:spPr>
        <p:txBody>
          <a:bodyPr/>
          <a:lstStyle/>
          <a:p>
            <a:endParaRPr lang="en-US"/>
          </a:p>
        </p:txBody>
      </p:sp>
      <p:sp>
        <p:nvSpPr>
          <p:cNvPr id="9" name="Rectangle 8"/>
          <p:cNvSpPr/>
          <p:nvPr/>
        </p:nvSpPr>
        <p:spPr bwMode="auto">
          <a:xfrm>
            <a:off x="450056" y="0"/>
            <a:ext cx="720090" cy="72009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0" name="Rectangle 9"/>
          <p:cNvSpPr/>
          <p:nvPr/>
        </p:nvSpPr>
        <p:spPr bwMode="auto">
          <a:xfrm>
            <a:off x="326422" y="0"/>
            <a:ext cx="123634" cy="72009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1" name="Rectangle 10"/>
          <p:cNvSpPr/>
          <p:nvPr/>
        </p:nvSpPr>
        <p:spPr bwMode="auto">
          <a:xfrm>
            <a:off x="1170146" y="0"/>
            <a:ext cx="214836" cy="72009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2" name="Rectangle 11"/>
          <p:cNvSpPr/>
          <p:nvPr/>
        </p:nvSpPr>
        <p:spPr bwMode="auto">
          <a:xfrm>
            <a:off x="1348184" y="0"/>
            <a:ext cx="272018" cy="72009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3" name="Straight Connector 12"/>
          <p:cNvSpPr>
            <a:spLocks noChangeShapeType="1"/>
          </p:cNvSpPr>
          <p:nvPr/>
        </p:nvSpPr>
        <p:spPr bwMode="auto">
          <a:xfrm>
            <a:off x="125619" y="0"/>
            <a:ext cx="0" cy="72009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4" name="Straight Connector 13"/>
          <p:cNvSpPr>
            <a:spLocks noChangeShapeType="1"/>
          </p:cNvSpPr>
          <p:nvPr/>
        </p:nvSpPr>
        <p:spPr bwMode="auto">
          <a:xfrm>
            <a:off x="1080135" y="0"/>
            <a:ext cx="0" cy="72009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5" name="Straight Connector 14"/>
          <p:cNvSpPr>
            <a:spLocks noChangeShapeType="1"/>
          </p:cNvSpPr>
          <p:nvPr/>
        </p:nvSpPr>
        <p:spPr bwMode="auto">
          <a:xfrm>
            <a:off x="1008920" y="0"/>
            <a:ext cx="0" cy="72009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6" name="Straight Connector 15"/>
          <p:cNvSpPr>
            <a:spLocks noChangeShapeType="1"/>
          </p:cNvSpPr>
          <p:nvPr/>
        </p:nvSpPr>
        <p:spPr bwMode="auto">
          <a:xfrm>
            <a:off x="2039593" y="0"/>
            <a:ext cx="0" cy="72009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7" name="Straight Connector 16"/>
          <p:cNvSpPr>
            <a:spLocks noChangeShapeType="1"/>
          </p:cNvSpPr>
          <p:nvPr/>
        </p:nvSpPr>
        <p:spPr bwMode="auto">
          <a:xfrm>
            <a:off x="1260158" y="0"/>
            <a:ext cx="0" cy="72009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8" name="Rectangle 17"/>
          <p:cNvSpPr/>
          <p:nvPr/>
        </p:nvSpPr>
        <p:spPr bwMode="auto">
          <a:xfrm>
            <a:off x="1440180" y="0"/>
            <a:ext cx="90011" cy="72009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19" name="Oval 18"/>
          <p:cNvSpPr/>
          <p:nvPr/>
        </p:nvSpPr>
        <p:spPr bwMode="auto">
          <a:xfrm>
            <a:off x="720090" y="3600450"/>
            <a:ext cx="1530191" cy="136017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0" name="Oval 19"/>
          <p:cNvSpPr/>
          <p:nvPr/>
        </p:nvSpPr>
        <p:spPr bwMode="auto">
          <a:xfrm>
            <a:off x="1564807" y="5110090"/>
            <a:ext cx="757682" cy="67349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1" name="Oval 20"/>
          <p:cNvSpPr/>
          <p:nvPr/>
        </p:nvSpPr>
        <p:spPr bwMode="auto">
          <a:xfrm>
            <a:off x="1288838" y="5775664"/>
            <a:ext cx="162020" cy="14401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2" name="Oval 21"/>
          <p:cNvSpPr/>
          <p:nvPr/>
        </p:nvSpPr>
        <p:spPr bwMode="auto">
          <a:xfrm>
            <a:off x="1965845" y="6080760"/>
            <a:ext cx="324041" cy="288036"/>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3" name="Oval 22"/>
          <p:cNvSpPr/>
          <p:nvPr/>
        </p:nvSpPr>
        <p:spPr bwMode="auto">
          <a:xfrm>
            <a:off x="2219616" y="4703882"/>
            <a:ext cx="432054" cy="38404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6" name="Straight Connector 25"/>
          <p:cNvSpPr>
            <a:spLocks noChangeShapeType="1"/>
          </p:cNvSpPr>
          <p:nvPr/>
        </p:nvSpPr>
        <p:spPr bwMode="auto">
          <a:xfrm>
            <a:off x="10746946" y="0"/>
            <a:ext cx="0" cy="72009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6" name="Slide Number Placeholder 5"/>
          <p:cNvSpPr>
            <a:spLocks noGrp="1"/>
          </p:cNvSpPr>
          <p:nvPr>
            <p:ph type="sldNum" sz="quarter" idx="12"/>
          </p:nvPr>
        </p:nvSpPr>
        <p:spPr bwMode="auto">
          <a:xfrm>
            <a:off x="1583603" y="5175137"/>
            <a:ext cx="720090" cy="543400"/>
          </a:xfrm>
        </p:spPr>
        <p:txBody>
          <a:bodyPr/>
          <a:lstStyle/>
          <a:p>
            <a:fld id="{067343C4-687E-4F8E-B9F5-94B9243B06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230EBF1-0782-4997-B090-B20165BA89BA}" type="datetimeFigureOut">
              <a:rPr lang="en-US" smtClean="0"/>
              <a:pPr/>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343C4-687E-4F8E-B9F5-94B9243B065F}" type="slidenum">
              <a:rPr lang="en-US" smtClean="0"/>
              <a:pPr/>
              <a:t>‹#›</a:t>
            </a:fld>
            <a:endParaRPr lang="en-US"/>
          </a:p>
        </p:txBody>
      </p:sp>
      <p:sp>
        <p:nvSpPr>
          <p:cNvPr id="9" name="Content Placeholder 8"/>
          <p:cNvSpPr>
            <a:spLocks noGrp="1"/>
          </p:cNvSpPr>
          <p:nvPr>
            <p:ph sz="quarter" idx="1"/>
          </p:nvPr>
        </p:nvSpPr>
        <p:spPr>
          <a:xfrm>
            <a:off x="540068" y="1680210"/>
            <a:ext cx="4320540" cy="4800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044230" y="1680210"/>
            <a:ext cx="4320540" cy="4800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67" y="286703"/>
            <a:ext cx="8911114" cy="120015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5230EBF1-0782-4997-B090-B20165BA89BA}" type="datetimeFigureOut">
              <a:rPr lang="en-US" smtClean="0"/>
              <a:pPr/>
              <a:t>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343C4-687E-4F8E-B9F5-94B9243B065F}" type="slidenum">
              <a:rPr lang="en-US" smtClean="0"/>
              <a:pPr/>
              <a:t>‹#›</a:t>
            </a:fld>
            <a:endParaRPr lang="en-US"/>
          </a:p>
        </p:txBody>
      </p:sp>
      <p:sp>
        <p:nvSpPr>
          <p:cNvPr id="11" name="Content Placeholder 10"/>
          <p:cNvSpPr>
            <a:spLocks noGrp="1"/>
          </p:cNvSpPr>
          <p:nvPr>
            <p:ph sz="quarter" idx="2"/>
          </p:nvPr>
        </p:nvSpPr>
        <p:spPr>
          <a:xfrm>
            <a:off x="540068" y="2480310"/>
            <a:ext cx="4320540" cy="408051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164395" y="2480310"/>
            <a:ext cx="4320540" cy="408051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540068" y="1648206"/>
            <a:ext cx="4320540" cy="691286"/>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130641" y="1648206"/>
            <a:ext cx="4320540" cy="691286"/>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5230EBF1-0782-4997-B090-B20165BA89BA}" type="datetimeFigureOut">
              <a:rPr lang="en-US" smtClean="0"/>
              <a:pPr/>
              <a:t>8/5/2021</a:t>
            </a:fld>
            <a:endParaRPr lang="en-US"/>
          </a:p>
        </p:txBody>
      </p:sp>
      <p:sp>
        <p:nvSpPr>
          <p:cNvPr id="7" name="Slide Number Placeholder 6"/>
          <p:cNvSpPr>
            <a:spLocks noGrp="1"/>
          </p:cNvSpPr>
          <p:nvPr>
            <p:ph type="sldNum" sz="quarter" idx="11"/>
          </p:nvPr>
        </p:nvSpPr>
        <p:spPr/>
        <p:txBody>
          <a:bodyPr rtlCol="0"/>
          <a:lstStyle/>
          <a:p>
            <a:fld id="{067343C4-687E-4F8E-B9F5-94B9243B065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0EBF1-0782-4997-B090-B20165BA89BA}" type="datetimeFigureOut">
              <a:rPr lang="en-US" smtClean="0"/>
              <a:pPr/>
              <a:t>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343C4-687E-4F8E-B9F5-94B9243B06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0351294" y="0"/>
            <a:ext cx="0" cy="72009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2870" tIns="51435" rIns="102870" bIns="51435" anchor="t" compatLnSpc="1"/>
          <a:lstStyle/>
          <a:p>
            <a:endParaRPr kumimoji="0" lang="en-US" dirty="0"/>
          </a:p>
        </p:txBody>
      </p:sp>
      <p:sp>
        <p:nvSpPr>
          <p:cNvPr id="2" name="Title 1"/>
          <p:cNvSpPr>
            <a:spLocks noGrp="1"/>
          </p:cNvSpPr>
          <p:nvPr>
            <p:ph type="title"/>
          </p:nvPr>
        </p:nvSpPr>
        <p:spPr>
          <a:xfrm rot="5400000">
            <a:off x="4397050" y="3330416"/>
            <a:ext cx="6624828" cy="540068"/>
          </a:xfrm>
        </p:spPr>
        <p:txBody>
          <a:bodyPr anchor="b"/>
          <a:lstStyle>
            <a:lvl1pPr algn="l">
              <a:buNone/>
              <a:defRPr sz="2300" b="1" cap="small" baseline="0"/>
            </a:lvl1pPr>
          </a:lstStyle>
          <a:p>
            <a:r>
              <a:rPr kumimoji="0" lang="en-US"/>
              <a:t>Click to edit Master title style</a:t>
            </a:r>
          </a:p>
        </p:txBody>
      </p:sp>
      <p:sp>
        <p:nvSpPr>
          <p:cNvPr id="3" name="Text Placeholder 2"/>
          <p:cNvSpPr>
            <a:spLocks noGrp="1"/>
          </p:cNvSpPr>
          <p:nvPr>
            <p:ph type="body" idx="2"/>
          </p:nvPr>
        </p:nvSpPr>
        <p:spPr>
          <a:xfrm>
            <a:off x="8047006" y="288036"/>
            <a:ext cx="1803825" cy="5232654"/>
          </a:xfrm>
        </p:spPr>
        <p:txBody>
          <a:bodyPr/>
          <a:lstStyle>
            <a:lvl1pPr marL="0" indent="0">
              <a:spcBef>
                <a:spcPts val="450"/>
              </a:spcBef>
              <a:spcAft>
                <a:spcPts val="1125"/>
              </a:spcAft>
              <a:buNone/>
              <a:defRPr sz="1400"/>
            </a:lvl1pPr>
            <a:lvl2pPr>
              <a:buNone/>
              <a:defRPr sz="14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7380923" y="0"/>
            <a:ext cx="0" cy="72009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dirty="0"/>
          </a:p>
        </p:txBody>
      </p:sp>
      <p:sp>
        <p:nvSpPr>
          <p:cNvPr id="9" name="Straight Connector 8"/>
          <p:cNvSpPr>
            <a:spLocks noChangeShapeType="1"/>
          </p:cNvSpPr>
          <p:nvPr/>
        </p:nvSpPr>
        <p:spPr bwMode="auto">
          <a:xfrm>
            <a:off x="7314650" y="0"/>
            <a:ext cx="0" cy="7200900"/>
          </a:xfrm>
          <a:prstGeom prst="line">
            <a:avLst/>
          </a:prstGeom>
          <a:noFill/>
          <a:ln w="12700"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dirty="0"/>
          </a:p>
        </p:txBody>
      </p:sp>
      <p:sp>
        <p:nvSpPr>
          <p:cNvPr id="11" name="Straight Connector 10"/>
          <p:cNvSpPr>
            <a:spLocks noChangeShapeType="1"/>
          </p:cNvSpPr>
          <p:nvPr/>
        </p:nvSpPr>
        <p:spPr bwMode="auto">
          <a:xfrm>
            <a:off x="10621328" y="0"/>
            <a:ext cx="0" cy="7200900"/>
          </a:xfrm>
          <a:prstGeom prst="line">
            <a:avLst/>
          </a:prstGeom>
          <a:noFill/>
          <a:ln w="19050"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2" name="Rectangle 11"/>
          <p:cNvSpPr/>
          <p:nvPr/>
        </p:nvSpPr>
        <p:spPr bwMode="auto">
          <a:xfrm>
            <a:off x="10441305" y="0"/>
            <a:ext cx="360045" cy="72009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3" name="Straight Connector 12"/>
          <p:cNvSpPr>
            <a:spLocks noChangeShapeType="1"/>
          </p:cNvSpPr>
          <p:nvPr/>
        </p:nvSpPr>
        <p:spPr bwMode="auto">
          <a:xfrm>
            <a:off x="10531316" y="0"/>
            <a:ext cx="0" cy="7200900"/>
          </a:xfrm>
          <a:prstGeom prst="line">
            <a:avLst/>
          </a:prstGeom>
          <a:noFill/>
          <a:ln w="9525"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4" name="Oval 13"/>
          <p:cNvSpPr/>
          <p:nvPr/>
        </p:nvSpPr>
        <p:spPr>
          <a:xfrm>
            <a:off x="9634804" y="6000750"/>
            <a:ext cx="648081" cy="576072"/>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18" name="Content Placeholder 17"/>
          <p:cNvSpPr>
            <a:spLocks noGrp="1"/>
          </p:cNvSpPr>
          <p:nvPr>
            <p:ph sz="quarter" idx="1"/>
          </p:nvPr>
        </p:nvSpPr>
        <p:spPr>
          <a:xfrm>
            <a:off x="360045" y="288036"/>
            <a:ext cx="6660833" cy="664403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230EBF1-0782-4997-B090-B20165BA89BA}" type="datetimeFigureOut">
              <a:rPr lang="en-US" smtClean="0"/>
              <a:pPr/>
              <a:t>8/5/2021</a:t>
            </a:fld>
            <a:endParaRPr lang="en-US"/>
          </a:p>
        </p:txBody>
      </p:sp>
      <p:sp>
        <p:nvSpPr>
          <p:cNvPr id="22" name="Slide Number Placeholder 21"/>
          <p:cNvSpPr>
            <a:spLocks noGrp="1"/>
          </p:cNvSpPr>
          <p:nvPr>
            <p:ph type="sldNum" sz="quarter" idx="15"/>
          </p:nvPr>
        </p:nvSpPr>
        <p:spPr/>
        <p:txBody>
          <a:bodyPr rtlCol="0"/>
          <a:lstStyle/>
          <a:p>
            <a:fld id="{067343C4-687E-4F8E-B9F5-94B9243B065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0351294" y="0"/>
            <a:ext cx="0" cy="72009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3" name="Oval 12"/>
          <p:cNvSpPr/>
          <p:nvPr/>
        </p:nvSpPr>
        <p:spPr>
          <a:xfrm>
            <a:off x="9634804" y="6000750"/>
            <a:ext cx="648081" cy="576072"/>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 name="Title 1"/>
          <p:cNvSpPr>
            <a:spLocks noGrp="1"/>
          </p:cNvSpPr>
          <p:nvPr>
            <p:ph type="title"/>
          </p:nvPr>
        </p:nvSpPr>
        <p:spPr>
          <a:xfrm rot="5400000">
            <a:off x="4371396" y="3330416"/>
            <a:ext cx="6624828" cy="540068"/>
          </a:xfrm>
        </p:spPr>
        <p:txBody>
          <a:bodyPr anchor="b"/>
          <a:lstStyle>
            <a:lvl1pPr algn="l">
              <a:buNone/>
              <a:defRPr sz="2300" b="1"/>
            </a:lvl1pPr>
          </a:lstStyle>
          <a:p>
            <a:r>
              <a:rPr kumimoji="0" lang="en-US"/>
              <a:t>Click to edit Master title style</a:t>
            </a:r>
          </a:p>
        </p:txBody>
      </p:sp>
      <p:sp>
        <p:nvSpPr>
          <p:cNvPr id="3" name="Picture Placeholder 2"/>
          <p:cNvSpPr>
            <a:spLocks noGrp="1"/>
          </p:cNvSpPr>
          <p:nvPr>
            <p:ph type="pic" idx="1"/>
          </p:nvPr>
        </p:nvSpPr>
        <p:spPr>
          <a:xfrm>
            <a:off x="0" y="0"/>
            <a:ext cx="7290911" cy="72009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6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7992099" y="278035"/>
            <a:ext cx="1800225" cy="5203850"/>
          </a:xfrm>
        </p:spPr>
        <p:txBody>
          <a:bodyPr rot="0" spcFirstLastPara="0" vertOverflow="overflow" horzOverflow="overflow" vert="horz" wrap="square" lIns="102870" tIns="51435" rIns="102870" bIns="51435" numCol="1" spcCol="308610" rtlCol="0" fromWordArt="0" anchor="t" anchorCtr="0" forceAA="0" compatLnSpc="1">
            <a:normAutofit/>
          </a:bodyPr>
          <a:lstStyle>
            <a:lvl1pPr marL="0" indent="0">
              <a:spcBef>
                <a:spcPts val="113"/>
              </a:spcBef>
              <a:spcAft>
                <a:spcPts val="450"/>
              </a:spcAft>
              <a:buFontTx/>
              <a:buNone/>
              <a:defRPr sz="1400"/>
            </a:lvl1pPr>
            <a:lvl2pPr>
              <a:defRPr sz="1400"/>
            </a:lvl2pPr>
            <a:lvl3pPr>
              <a:defRPr sz="1100"/>
            </a:lvl3pPr>
            <a:lvl4pPr>
              <a:defRPr sz="1000"/>
            </a:lvl4pPr>
            <a:lvl5pPr>
              <a:defRPr sz="10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0621328" y="0"/>
            <a:ext cx="0" cy="7200900"/>
          </a:xfrm>
          <a:prstGeom prst="line">
            <a:avLst/>
          </a:prstGeom>
          <a:noFill/>
          <a:ln w="9525" cap="flat" cmpd="sng" algn="ctr">
            <a:solidFill>
              <a:schemeClr val="tx1"/>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1" name="Rectangle 10"/>
          <p:cNvSpPr/>
          <p:nvPr/>
        </p:nvSpPr>
        <p:spPr bwMode="auto">
          <a:xfrm>
            <a:off x="10441305" y="0"/>
            <a:ext cx="360045" cy="72009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2" name="Straight Connector 11"/>
          <p:cNvSpPr>
            <a:spLocks noChangeShapeType="1"/>
          </p:cNvSpPr>
          <p:nvPr/>
        </p:nvSpPr>
        <p:spPr bwMode="auto">
          <a:xfrm>
            <a:off x="10531316" y="0"/>
            <a:ext cx="0" cy="7200900"/>
          </a:xfrm>
          <a:prstGeom prst="line">
            <a:avLst/>
          </a:prstGeom>
          <a:noFill/>
          <a:ln w="9525"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9" name="Straight Connector 18"/>
          <p:cNvSpPr>
            <a:spLocks noChangeShapeType="1"/>
          </p:cNvSpPr>
          <p:nvPr/>
        </p:nvSpPr>
        <p:spPr bwMode="auto">
          <a:xfrm>
            <a:off x="7380923" y="0"/>
            <a:ext cx="0" cy="72009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dirty="0"/>
          </a:p>
        </p:txBody>
      </p:sp>
      <p:sp>
        <p:nvSpPr>
          <p:cNvPr id="20" name="Straight Connector 19"/>
          <p:cNvSpPr>
            <a:spLocks noChangeShapeType="1"/>
          </p:cNvSpPr>
          <p:nvPr/>
        </p:nvSpPr>
        <p:spPr bwMode="auto">
          <a:xfrm>
            <a:off x="7314650" y="0"/>
            <a:ext cx="0" cy="7200900"/>
          </a:xfrm>
          <a:prstGeom prst="line">
            <a:avLst/>
          </a:prstGeom>
          <a:noFill/>
          <a:ln w="12700"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dirty="0"/>
          </a:p>
        </p:txBody>
      </p:sp>
      <p:sp>
        <p:nvSpPr>
          <p:cNvPr id="17" name="Date Placeholder 16"/>
          <p:cNvSpPr>
            <a:spLocks noGrp="1"/>
          </p:cNvSpPr>
          <p:nvPr>
            <p:ph type="dt" sz="half" idx="10"/>
          </p:nvPr>
        </p:nvSpPr>
        <p:spPr/>
        <p:txBody>
          <a:bodyPr rtlCol="0"/>
          <a:lstStyle/>
          <a:p>
            <a:fld id="{5230EBF1-0782-4997-B090-B20165BA89BA}" type="datetimeFigureOut">
              <a:rPr lang="en-US" smtClean="0"/>
              <a:pPr/>
              <a:t>8/5/2021</a:t>
            </a:fld>
            <a:endParaRPr lang="en-US"/>
          </a:p>
        </p:txBody>
      </p:sp>
      <p:sp>
        <p:nvSpPr>
          <p:cNvPr id="18" name="Slide Number Placeholder 17"/>
          <p:cNvSpPr>
            <a:spLocks noGrp="1"/>
          </p:cNvSpPr>
          <p:nvPr>
            <p:ph type="sldNum" sz="quarter" idx="11"/>
          </p:nvPr>
        </p:nvSpPr>
        <p:spPr/>
        <p:txBody>
          <a:bodyPr rtlCol="0"/>
          <a:lstStyle/>
          <a:p>
            <a:fld id="{067343C4-687E-4F8E-B9F5-94B9243B065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0351294" y="0"/>
            <a:ext cx="0" cy="72009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2870" tIns="51435" rIns="102870" bIns="51435" anchor="t" compatLnSpc="1"/>
          <a:lstStyle/>
          <a:p>
            <a:endParaRPr kumimoji="0" lang="en-US" dirty="0"/>
          </a:p>
        </p:txBody>
      </p:sp>
      <p:sp>
        <p:nvSpPr>
          <p:cNvPr id="22" name="Title Placeholder 21"/>
          <p:cNvSpPr>
            <a:spLocks noGrp="1"/>
          </p:cNvSpPr>
          <p:nvPr>
            <p:ph type="title"/>
          </p:nvPr>
        </p:nvSpPr>
        <p:spPr>
          <a:xfrm>
            <a:off x="540067" y="288370"/>
            <a:ext cx="8821103" cy="1200150"/>
          </a:xfrm>
          <a:prstGeom prst="rect">
            <a:avLst/>
          </a:prstGeom>
        </p:spPr>
        <p:txBody>
          <a:bodyPr vert="horz" lIns="102870" tIns="51435" rIns="102870" bIns="51435" anchor="b">
            <a:normAutofit/>
          </a:bodyPr>
          <a:lstStyle/>
          <a:p>
            <a:r>
              <a:rPr kumimoji="0" lang="en-US"/>
              <a:t>Click to edit Master title style</a:t>
            </a:r>
          </a:p>
        </p:txBody>
      </p:sp>
      <p:sp>
        <p:nvSpPr>
          <p:cNvPr id="13" name="Text Placeholder 12"/>
          <p:cNvSpPr>
            <a:spLocks noGrp="1"/>
          </p:cNvSpPr>
          <p:nvPr>
            <p:ph type="body" idx="1"/>
          </p:nvPr>
        </p:nvSpPr>
        <p:spPr>
          <a:xfrm>
            <a:off x="540067" y="1680210"/>
            <a:ext cx="8821103" cy="5117440"/>
          </a:xfrm>
          <a:prstGeom prst="rect">
            <a:avLst/>
          </a:prstGeom>
        </p:spPr>
        <p:txBody>
          <a:bodyPr vert="horz" lIns="102870" tIns="51435" rIns="102870" bIns="51435">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9097137" y="1110740"/>
            <a:ext cx="2112264" cy="453657"/>
          </a:xfrm>
          <a:prstGeom prst="rect">
            <a:avLst/>
          </a:prstGeom>
        </p:spPr>
        <p:txBody>
          <a:bodyPr vert="horz" lIns="102870" tIns="51435" rIns="102870" bIns="51435" anchor="ctr" anchorCtr="0"/>
          <a:lstStyle>
            <a:lvl1pPr algn="r" eaLnBrk="1" latinLnBrk="0" hangingPunct="1">
              <a:defRPr kumimoji="0" sz="1400">
                <a:solidFill>
                  <a:schemeClr val="tx2"/>
                </a:solidFill>
              </a:defRPr>
            </a:lvl1pPr>
          </a:lstStyle>
          <a:p>
            <a:fld id="{5230EBF1-0782-4997-B090-B20165BA89BA}" type="datetimeFigureOut">
              <a:rPr lang="en-US" smtClean="0"/>
              <a:pPr/>
              <a:t>8/5/2021</a:t>
            </a:fld>
            <a:endParaRPr lang="en-US"/>
          </a:p>
        </p:txBody>
      </p:sp>
      <p:sp>
        <p:nvSpPr>
          <p:cNvPr id="3" name="Footer Placeholder 2"/>
          <p:cNvSpPr>
            <a:spLocks noGrp="1"/>
          </p:cNvSpPr>
          <p:nvPr>
            <p:ph type="ftr" sz="quarter" idx="3"/>
          </p:nvPr>
        </p:nvSpPr>
        <p:spPr>
          <a:xfrm rot="5400000">
            <a:off x="8467183" y="3900099"/>
            <a:ext cx="3360420" cy="432054"/>
          </a:xfrm>
          <a:prstGeom prst="rect">
            <a:avLst/>
          </a:prstGeom>
        </p:spPr>
        <p:txBody>
          <a:bodyPr vert="horz" lIns="102870" tIns="51435" rIns="102870" bIns="51435" anchor="ctr" anchorCtr="0"/>
          <a:lstStyle>
            <a:lvl1pPr algn="l" eaLnBrk="1" latinLnBrk="0" hangingPunct="1">
              <a:defRPr kumimoji="0" sz="1400">
                <a:solidFill>
                  <a:schemeClr val="tx2"/>
                </a:solidFill>
              </a:defRPr>
            </a:lvl1pPr>
          </a:lstStyle>
          <a:p>
            <a:endParaRPr lang="en-US"/>
          </a:p>
        </p:txBody>
      </p:sp>
      <p:sp>
        <p:nvSpPr>
          <p:cNvPr id="7" name="Straight Connector 6"/>
          <p:cNvSpPr>
            <a:spLocks noChangeShapeType="1"/>
          </p:cNvSpPr>
          <p:nvPr/>
        </p:nvSpPr>
        <p:spPr bwMode="auto">
          <a:xfrm>
            <a:off x="90011" y="0"/>
            <a:ext cx="0" cy="72009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9" name="Straight Connector 8"/>
          <p:cNvSpPr>
            <a:spLocks noChangeShapeType="1"/>
          </p:cNvSpPr>
          <p:nvPr/>
        </p:nvSpPr>
        <p:spPr bwMode="auto">
          <a:xfrm>
            <a:off x="10621328" y="0"/>
            <a:ext cx="0" cy="7200900"/>
          </a:xfrm>
          <a:prstGeom prst="line">
            <a:avLst/>
          </a:prstGeom>
          <a:noFill/>
          <a:ln w="19050"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0" name="Rectangle 9"/>
          <p:cNvSpPr/>
          <p:nvPr/>
        </p:nvSpPr>
        <p:spPr bwMode="auto">
          <a:xfrm>
            <a:off x="10441305" y="0"/>
            <a:ext cx="360045" cy="72009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a:p>
        </p:txBody>
      </p:sp>
      <p:sp>
        <p:nvSpPr>
          <p:cNvPr id="11" name="Straight Connector 10"/>
          <p:cNvSpPr>
            <a:spLocks noChangeShapeType="1"/>
          </p:cNvSpPr>
          <p:nvPr/>
        </p:nvSpPr>
        <p:spPr bwMode="auto">
          <a:xfrm>
            <a:off x="10531316" y="0"/>
            <a:ext cx="0" cy="7200900"/>
          </a:xfrm>
          <a:prstGeom prst="line">
            <a:avLst/>
          </a:prstGeom>
          <a:noFill/>
          <a:ln w="9525" cap="flat" cmpd="sng" algn="ctr">
            <a:solidFill>
              <a:schemeClr val="accent1"/>
            </a:solidFill>
            <a:prstDash val="solid"/>
            <a:round/>
            <a:headEnd type="none" w="med" len="med"/>
            <a:tailEnd type="none" w="med" len="med"/>
          </a:ln>
          <a:effectLst/>
        </p:spPr>
        <p:txBody>
          <a:bodyPr vert="horz" wrap="square" lIns="102870" tIns="51435" rIns="102870" bIns="51435" anchor="t" compatLnSpc="1"/>
          <a:lstStyle/>
          <a:p>
            <a:endParaRPr kumimoji="0" lang="en-US"/>
          </a:p>
        </p:txBody>
      </p:sp>
      <p:sp>
        <p:nvSpPr>
          <p:cNvPr id="12" name="Oval 11"/>
          <p:cNvSpPr/>
          <p:nvPr/>
        </p:nvSpPr>
        <p:spPr>
          <a:xfrm>
            <a:off x="9634804" y="6000750"/>
            <a:ext cx="648081" cy="576072"/>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2870" tIns="51435" rIns="102870" bIns="51435"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9602400" y="6020753"/>
            <a:ext cx="720090" cy="547268"/>
          </a:xfrm>
          <a:prstGeom prst="rect">
            <a:avLst/>
          </a:prstGeom>
        </p:spPr>
        <p:txBody>
          <a:bodyPr vert="horz" lIns="102870" tIns="51435" rIns="102870" bIns="51435" anchor="ctr"/>
          <a:lstStyle>
            <a:lvl1pPr algn="ctr" eaLnBrk="1" latinLnBrk="0" hangingPunct="1">
              <a:defRPr kumimoji="0" sz="1600" b="1">
                <a:solidFill>
                  <a:srgbClr val="FFFFFF"/>
                </a:solidFill>
              </a:defRPr>
            </a:lvl1pPr>
          </a:lstStyle>
          <a:p>
            <a:fld id="{067343C4-687E-4F8E-B9F5-94B9243B06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400" b="0" kern="1200" cap="small" baseline="0">
          <a:solidFill>
            <a:schemeClr val="tx2"/>
          </a:solidFill>
          <a:latin typeface="+mj-lt"/>
          <a:ea typeface="+mj-ea"/>
          <a:cs typeface="+mj-cs"/>
        </a:defRPr>
      </a:lvl1pPr>
    </p:titleStyle>
    <p:bodyStyle>
      <a:lvl1pPr marL="308610" indent="-308610" algn="l" rtl="0" eaLnBrk="1" latinLnBrk="0" hangingPunct="1">
        <a:spcBef>
          <a:spcPts val="675"/>
        </a:spcBef>
        <a:buClr>
          <a:schemeClr val="accent1"/>
        </a:buClr>
        <a:buSzPct val="70000"/>
        <a:buFont typeface="Wingdings"/>
        <a:buChar char=""/>
        <a:defRPr kumimoji="0" sz="2700" kern="1200">
          <a:solidFill>
            <a:schemeClr val="tx1"/>
          </a:solidFill>
          <a:latin typeface="+mn-lt"/>
          <a:ea typeface="+mn-ea"/>
          <a:cs typeface="+mn-cs"/>
        </a:defRPr>
      </a:lvl1pPr>
      <a:lvl2pPr marL="720090" indent="-308610" algn="l" rtl="0" eaLnBrk="1" latinLnBrk="0" hangingPunct="1">
        <a:spcBef>
          <a:spcPct val="20000"/>
        </a:spcBef>
        <a:buClr>
          <a:schemeClr val="accent1"/>
        </a:buClr>
        <a:buSzPct val="80000"/>
        <a:buFont typeface="Wingdings 2"/>
        <a:buChar char=""/>
        <a:defRPr kumimoji="0" sz="2400" kern="1200">
          <a:solidFill>
            <a:schemeClr val="tx1"/>
          </a:solidFill>
          <a:latin typeface="+mn-lt"/>
          <a:ea typeface="+mn-ea"/>
          <a:cs typeface="+mn-cs"/>
        </a:defRPr>
      </a:lvl2pPr>
      <a:lvl3pPr marL="1028700" indent="-205740" algn="l" rtl="0" eaLnBrk="1" latinLnBrk="0" hangingPunct="1">
        <a:spcBef>
          <a:spcPct val="20000"/>
        </a:spcBef>
        <a:buClr>
          <a:schemeClr val="accent1">
            <a:shade val="75000"/>
          </a:schemeClr>
        </a:buClr>
        <a:buSzPct val="60000"/>
        <a:buFont typeface="Wingdings"/>
        <a:buChar char=""/>
        <a:defRPr kumimoji="0" sz="2000" kern="1200">
          <a:solidFill>
            <a:schemeClr val="tx1"/>
          </a:solidFill>
          <a:latin typeface="+mn-lt"/>
          <a:ea typeface="+mn-ea"/>
          <a:cs typeface="+mn-cs"/>
        </a:defRPr>
      </a:lvl3pPr>
      <a:lvl4pPr marL="1337310" indent="-205740" algn="l" rtl="0" eaLnBrk="1" latinLnBrk="0" hangingPunct="1">
        <a:spcBef>
          <a:spcPct val="20000"/>
        </a:spcBef>
        <a:buClr>
          <a:schemeClr val="accent1">
            <a:tint val="60000"/>
          </a:schemeClr>
        </a:buClr>
        <a:buSzPct val="60000"/>
        <a:buFont typeface="Wingdings"/>
        <a:buChar char=""/>
        <a:defRPr kumimoji="0" sz="2000" kern="1200">
          <a:solidFill>
            <a:schemeClr val="tx1"/>
          </a:solidFill>
          <a:latin typeface="+mn-lt"/>
          <a:ea typeface="+mn-ea"/>
          <a:cs typeface="+mn-cs"/>
        </a:defRPr>
      </a:lvl4pPr>
      <a:lvl5pPr marL="1645920" indent="-205740" algn="l" rtl="0" eaLnBrk="1" latinLnBrk="0" hangingPunct="1">
        <a:spcBef>
          <a:spcPct val="20000"/>
        </a:spcBef>
        <a:buClr>
          <a:schemeClr val="accent2">
            <a:tint val="60000"/>
          </a:schemeClr>
        </a:buClr>
        <a:buSzPct val="68000"/>
        <a:buFont typeface="Wingdings 2"/>
        <a:buChar char=""/>
        <a:defRPr kumimoji="0" sz="1800" kern="1200">
          <a:solidFill>
            <a:schemeClr val="tx1"/>
          </a:solidFill>
          <a:latin typeface="+mn-lt"/>
          <a:ea typeface="+mn-ea"/>
          <a:cs typeface="+mn-cs"/>
        </a:defRPr>
      </a:lvl5pPr>
      <a:lvl6pPr marL="1954530" indent="-205740" algn="l" rtl="0" eaLnBrk="1" latinLnBrk="0" hangingPunct="1">
        <a:spcBef>
          <a:spcPct val="20000"/>
        </a:spcBef>
        <a:buClr>
          <a:schemeClr val="accent1"/>
        </a:buClr>
        <a:buChar char="•"/>
        <a:defRPr kumimoji="0" sz="1800" kern="1200">
          <a:solidFill>
            <a:schemeClr val="tx2"/>
          </a:solidFill>
          <a:latin typeface="+mn-lt"/>
          <a:ea typeface="+mn-ea"/>
          <a:cs typeface="+mn-cs"/>
        </a:defRPr>
      </a:lvl6pPr>
      <a:lvl7pPr marL="2263140" indent="-205740" algn="l" rtl="0" eaLnBrk="1" latinLnBrk="0" hangingPunct="1">
        <a:spcBef>
          <a:spcPct val="20000"/>
        </a:spcBef>
        <a:buClr>
          <a:schemeClr val="accent1">
            <a:tint val="60000"/>
          </a:schemeClr>
        </a:buClr>
        <a:buSzPct val="60000"/>
        <a:buFont typeface="Wingdings"/>
        <a:buChar char=""/>
        <a:defRPr kumimoji="0" sz="1600" kern="1200" baseline="0">
          <a:solidFill>
            <a:schemeClr val="tx2"/>
          </a:solidFill>
          <a:latin typeface="+mn-lt"/>
          <a:ea typeface="+mn-ea"/>
          <a:cs typeface="+mn-cs"/>
        </a:defRPr>
      </a:lvl7pPr>
      <a:lvl8pPr marL="2571750" indent="-205740" algn="l" rtl="0" eaLnBrk="1" latinLnBrk="0" hangingPunct="1">
        <a:spcBef>
          <a:spcPct val="20000"/>
        </a:spcBef>
        <a:buClr>
          <a:schemeClr val="accent2"/>
        </a:buClr>
        <a:buChar char="•"/>
        <a:defRPr kumimoji="0" sz="1600" kern="1200" cap="small" baseline="0">
          <a:solidFill>
            <a:schemeClr val="tx2"/>
          </a:solidFill>
          <a:latin typeface="+mn-lt"/>
          <a:ea typeface="+mn-ea"/>
          <a:cs typeface="+mn-cs"/>
        </a:defRPr>
      </a:lvl8pPr>
      <a:lvl9pPr marL="2880360" indent="-205740" algn="l" rtl="0" eaLnBrk="1" latinLnBrk="0" hangingPunct="1">
        <a:spcBef>
          <a:spcPct val="20000"/>
        </a:spcBef>
        <a:buClr>
          <a:schemeClr val="accent1">
            <a:shade val="75000"/>
          </a:schemeClr>
        </a:buClr>
        <a:buChar char="•"/>
        <a:defRPr kumimoji="0" sz="16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14350" algn="l" rtl="0" eaLnBrk="1" latinLnBrk="0" hangingPunct="1">
        <a:defRPr kumimoji="0" kern="1200">
          <a:solidFill>
            <a:schemeClr val="tx1"/>
          </a:solidFill>
          <a:latin typeface="+mn-lt"/>
          <a:ea typeface="+mn-ea"/>
          <a:cs typeface="+mn-cs"/>
        </a:defRPr>
      </a:lvl2pPr>
      <a:lvl3pPr marL="1028700" algn="l" rtl="0" eaLnBrk="1" latinLnBrk="0" hangingPunct="1">
        <a:defRPr kumimoji="0" kern="1200">
          <a:solidFill>
            <a:schemeClr val="tx1"/>
          </a:solidFill>
          <a:latin typeface="+mn-lt"/>
          <a:ea typeface="+mn-ea"/>
          <a:cs typeface="+mn-cs"/>
        </a:defRPr>
      </a:lvl3pPr>
      <a:lvl4pPr marL="1543050" algn="l" rtl="0" eaLnBrk="1" latinLnBrk="0" hangingPunct="1">
        <a:defRPr kumimoji="0" kern="1200">
          <a:solidFill>
            <a:schemeClr val="tx1"/>
          </a:solidFill>
          <a:latin typeface="+mn-lt"/>
          <a:ea typeface="+mn-ea"/>
          <a:cs typeface="+mn-cs"/>
        </a:defRPr>
      </a:lvl4pPr>
      <a:lvl5pPr marL="2057400" algn="l" rtl="0" eaLnBrk="1" latinLnBrk="0" hangingPunct="1">
        <a:defRPr kumimoji="0" kern="1200">
          <a:solidFill>
            <a:schemeClr val="tx1"/>
          </a:solidFill>
          <a:latin typeface="+mn-lt"/>
          <a:ea typeface="+mn-ea"/>
          <a:cs typeface="+mn-cs"/>
        </a:defRPr>
      </a:lvl5pPr>
      <a:lvl6pPr marL="2571750" algn="l" rtl="0" eaLnBrk="1" latinLnBrk="0" hangingPunct="1">
        <a:defRPr kumimoji="0" kern="1200">
          <a:solidFill>
            <a:schemeClr val="tx1"/>
          </a:solidFill>
          <a:latin typeface="+mn-lt"/>
          <a:ea typeface="+mn-ea"/>
          <a:cs typeface="+mn-cs"/>
        </a:defRPr>
      </a:lvl6pPr>
      <a:lvl7pPr marL="3086100" algn="l" rtl="0" eaLnBrk="1" latinLnBrk="0" hangingPunct="1">
        <a:defRPr kumimoji="0" kern="1200">
          <a:solidFill>
            <a:schemeClr val="tx1"/>
          </a:solidFill>
          <a:latin typeface="+mn-lt"/>
          <a:ea typeface="+mn-ea"/>
          <a:cs typeface="+mn-cs"/>
        </a:defRPr>
      </a:lvl7pPr>
      <a:lvl8pPr marL="3600450" algn="l" rtl="0" eaLnBrk="1" latinLnBrk="0" hangingPunct="1">
        <a:defRPr kumimoji="0" kern="1200">
          <a:solidFill>
            <a:schemeClr val="tx1"/>
          </a:solidFill>
          <a:latin typeface="+mn-lt"/>
          <a:ea typeface="+mn-ea"/>
          <a:cs typeface="+mn-cs"/>
        </a:defRPr>
      </a:lvl8pPr>
      <a:lvl9pPr marL="41148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3797338" y="4800608"/>
            <a:ext cx="5653871" cy="1800238"/>
          </a:xfrm>
          <a:prstGeom prst="rect">
            <a:avLst/>
          </a:prstGeom>
          <a:solidFill>
            <a:srgbClr val="0070C0"/>
          </a:solidFill>
        </p:spPr>
        <p:txBody>
          <a:bodyPr vert="horz" lIns="102870" tIns="51435" rIns="102870" bIns="51435">
            <a:normAutofit/>
          </a:bodyPr>
          <a:lstStyle/>
          <a:p>
            <a:pPr marL="308610" indent="-308610">
              <a:spcBef>
                <a:spcPts val="675"/>
              </a:spcBef>
              <a:buClr>
                <a:schemeClr val="accent1"/>
              </a:buClr>
              <a:buSzPct val="70000"/>
              <a:defRPr/>
            </a:pPr>
            <a:r>
              <a:rPr lang="en-IN" sz="1800" b="1" i="1" dirty="0">
                <a:solidFill>
                  <a:schemeClr val="bg1"/>
                </a:solidFill>
                <a:latin typeface="+mj-lt"/>
              </a:rPr>
              <a:t>By,</a:t>
            </a:r>
          </a:p>
          <a:p>
            <a:pPr marL="308610" indent="-308610" algn="just">
              <a:spcBef>
                <a:spcPts val="675"/>
              </a:spcBef>
              <a:buClr>
                <a:schemeClr val="accent1"/>
              </a:buClr>
              <a:buSzPct val="70000"/>
              <a:defRPr/>
            </a:pPr>
            <a:r>
              <a:rPr lang="en-IN" sz="1800" b="1" i="1" dirty="0">
                <a:solidFill>
                  <a:schemeClr val="bg1"/>
                </a:solidFill>
                <a:latin typeface="+mj-lt"/>
              </a:rPr>
              <a:t>     </a:t>
            </a:r>
            <a:r>
              <a:rPr lang="en-IN" sz="1800" b="1" i="1" dirty="0" err="1">
                <a:solidFill>
                  <a:schemeClr val="bg1"/>
                </a:solidFill>
                <a:latin typeface="+mj-lt"/>
              </a:rPr>
              <a:t>Shri</a:t>
            </a:r>
            <a:r>
              <a:rPr lang="en-IN" sz="1800" b="1" i="1" dirty="0">
                <a:solidFill>
                  <a:schemeClr val="bg1"/>
                </a:solidFill>
                <a:latin typeface="+mj-lt"/>
              </a:rPr>
              <a:t> </a:t>
            </a:r>
            <a:r>
              <a:rPr lang="en-IN" sz="1800" b="1" i="1" dirty="0" err="1">
                <a:solidFill>
                  <a:schemeClr val="bg1"/>
                </a:solidFill>
                <a:latin typeface="+mj-lt"/>
              </a:rPr>
              <a:t>Prabir</a:t>
            </a:r>
            <a:r>
              <a:rPr lang="en-IN" sz="1800" b="1" i="1" dirty="0">
                <a:solidFill>
                  <a:schemeClr val="bg1"/>
                </a:solidFill>
                <a:latin typeface="+mj-lt"/>
              </a:rPr>
              <a:t> Kumar </a:t>
            </a:r>
            <a:r>
              <a:rPr lang="en-IN" sz="1800" b="1" i="1" dirty="0" err="1">
                <a:solidFill>
                  <a:schemeClr val="bg1"/>
                </a:solidFill>
                <a:latin typeface="+mj-lt"/>
              </a:rPr>
              <a:t>Dutta</a:t>
            </a:r>
            <a:r>
              <a:rPr lang="en-IN" sz="1800" b="1" i="1" dirty="0">
                <a:solidFill>
                  <a:schemeClr val="bg1"/>
                </a:solidFill>
                <a:latin typeface="+mj-lt"/>
              </a:rPr>
              <a:t>, ACS,</a:t>
            </a:r>
          </a:p>
          <a:p>
            <a:pPr marL="308610" indent="-308610" algn="just">
              <a:spcBef>
                <a:spcPts val="675"/>
              </a:spcBef>
              <a:buClr>
                <a:schemeClr val="accent1"/>
              </a:buClr>
              <a:buSzPct val="70000"/>
              <a:defRPr/>
            </a:pPr>
            <a:r>
              <a:rPr lang="en-IN" sz="1800" b="1" i="1" dirty="0">
                <a:solidFill>
                  <a:schemeClr val="bg1"/>
                </a:solidFill>
                <a:latin typeface="+mj-lt"/>
              </a:rPr>
              <a:t>     Additional Director Of Land Requisition Acquisition &amp; Reforms, Assam</a:t>
            </a:r>
          </a:p>
          <a:p>
            <a:pPr marL="308610" indent="-308610" algn="just">
              <a:spcBef>
                <a:spcPts val="675"/>
              </a:spcBef>
              <a:buClr>
                <a:schemeClr val="accent1"/>
              </a:buClr>
              <a:buSzPct val="70000"/>
              <a:defRPr/>
            </a:pPr>
            <a:r>
              <a:rPr lang="en-IN" sz="1800" b="1" i="1" dirty="0">
                <a:solidFill>
                  <a:schemeClr val="bg1"/>
                </a:solidFill>
                <a:latin typeface="+mj-lt"/>
              </a:rPr>
              <a:t>	Date :-  </a:t>
            </a:r>
            <a:r>
              <a:rPr lang="en-IN" sz="1800" b="1" i="1" dirty="0" smtClean="0">
                <a:solidFill>
                  <a:schemeClr val="bg1"/>
                </a:solidFill>
                <a:latin typeface="+mj-lt"/>
              </a:rPr>
              <a:t>6</a:t>
            </a:r>
            <a:r>
              <a:rPr lang="en-IN" sz="1800" b="1" i="1" baseline="30000" dirty="0" smtClean="0">
                <a:solidFill>
                  <a:schemeClr val="bg1"/>
                </a:solidFill>
                <a:latin typeface="+mj-lt"/>
              </a:rPr>
              <a:t>th</a:t>
            </a:r>
            <a:r>
              <a:rPr lang="en-IN" sz="1800" b="1" i="1" dirty="0" smtClean="0">
                <a:solidFill>
                  <a:schemeClr val="bg1"/>
                </a:solidFill>
                <a:latin typeface="+mj-lt"/>
              </a:rPr>
              <a:t> Aug., 2021</a:t>
            </a:r>
            <a:endParaRPr lang="en-US" sz="1800" b="1" i="1" dirty="0">
              <a:solidFill>
                <a:schemeClr val="bg1"/>
              </a:solidFill>
              <a:latin typeface="+mj-lt"/>
            </a:endParaRPr>
          </a:p>
        </p:txBody>
      </p:sp>
      <p:sp>
        <p:nvSpPr>
          <p:cNvPr id="7" name="Rectangle 6"/>
          <p:cNvSpPr/>
          <p:nvPr/>
        </p:nvSpPr>
        <p:spPr>
          <a:xfrm>
            <a:off x="421893" y="825084"/>
            <a:ext cx="9113703" cy="1200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buNone/>
            </a:pPr>
            <a:r>
              <a:rPr lang="en-US" sz="2700" b="1" dirty="0">
                <a:latin typeface="Copperplate Gothic Bold" pitchFamily="34" charset="0"/>
              </a:rPr>
              <a:t>1. The Assam Fixation of Ceiling on Land Holdings Act,1956</a:t>
            </a:r>
          </a:p>
        </p:txBody>
      </p:sp>
      <p:sp>
        <p:nvSpPr>
          <p:cNvPr id="8" name="Rectangle 7"/>
          <p:cNvSpPr/>
          <p:nvPr/>
        </p:nvSpPr>
        <p:spPr>
          <a:xfrm>
            <a:off x="421893" y="2475302"/>
            <a:ext cx="9113703" cy="13501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rtlCol="0" anchor="ctr"/>
          <a:lstStyle/>
          <a:p>
            <a:pPr>
              <a:buNone/>
            </a:pPr>
            <a:r>
              <a:rPr lang="en-US" sz="2700" b="1" dirty="0">
                <a:latin typeface="Copperplate Gothic Bold" pitchFamily="34" charset="0"/>
              </a:rPr>
              <a:t>2. The Assam (Temporarily settled areas) tenancy act, 1971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1893" y="1800213"/>
            <a:ext cx="9788792" cy="4950653"/>
          </a:xfrm>
        </p:spPr>
        <p:txBody>
          <a:bodyPr>
            <a:noAutofit/>
          </a:bodyPr>
          <a:lstStyle/>
          <a:p>
            <a:pPr algn="just"/>
            <a:r>
              <a:rPr lang="en-US" b="1" dirty="0">
                <a:latin typeface="Perpetua" pitchFamily="18" charset="0"/>
              </a:rPr>
              <a:t>Preparation of Draft Statement </a:t>
            </a:r>
            <a:r>
              <a:rPr lang="en-US" dirty="0">
                <a:latin typeface="Perpetua" pitchFamily="18" charset="0"/>
              </a:rPr>
              <a:t>indicating the area or plots of land to be retained.</a:t>
            </a:r>
          </a:p>
          <a:p>
            <a:pPr algn="just">
              <a:buNone/>
            </a:pPr>
            <a:endParaRPr lang="en-US" sz="100" dirty="0">
              <a:latin typeface="Perpetua" pitchFamily="18" charset="0"/>
            </a:endParaRPr>
          </a:p>
          <a:p>
            <a:pPr algn="just">
              <a:buNone/>
            </a:pPr>
            <a:endParaRPr lang="en-US" sz="100" dirty="0">
              <a:latin typeface="Perpetua" pitchFamily="18" charset="0"/>
            </a:endParaRPr>
          </a:p>
          <a:p>
            <a:pPr algn="just"/>
            <a:r>
              <a:rPr lang="en-US" b="1" dirty="0">
                <a:latin typeface="Perpetua" pitchFamily="18" charset="0"/>
              </a:rPr>
              <a:t>Publication of  Draft Statement</a:t>
            </a:r>
            <a:r>
              <a:rPr lang="en-US" dirty="0">
                <a:latin typeface="Perpetua" pitchFamily="18" charset="0"/>
              </a:rPr>
              <a:t>.</a:t>
            </a:r>
          </a:p>
          <a:p>
            <a:pPr algn="just">
              <a:buNone/>
            </a:pPr>
            <a:endParaRPr lang="en-US" sz="1100" dirty="0">
              <a:latin typeface="Perpetua" pitchFamily="18" charset="0"/>
            </a:endParaRPr>
          </a:p>
          <a:p>
            <a:pPr algn="just"/>
            <a:r>
              <a:rPr lang="en-US" b="1" dirty="0">
                <a:latin typeface="Perpetua" pitchFamily="18" charset="0"/>
              </a:rPr>
              <a:t>15 days </a:t>
            </a:r>
            <a:r>
              <a:rPr lang="en-US" dirty="0">
                <a:latin typeface="Perpetua" pitchFamily="18" charset="0"/>
              </a:rPr>
              <a:t>for the objector to file </a:t>
            </a:r>
            <a:r>
              <a:rPr lang="en-US" b="1" dirty="0">
                <a:latin typeface="Perpetua" pitchFamily="18" charset="0"/>
              </a:rPr>
              <a:t>objection.</a:t>
            </a:r>
          </a:p>
          <a:p>
            <a:pPr algn="just">
              <a:buNone/>
            </a:pPr>
            <a:endParaRPr lang="en-US" sz="1200" dirty="0">
              <a:latin typeface="Perpetua" pitchFamily="18" charset="0"/>
            </a:endParaRPr>
          </a:p>
          <a:p>
            <a:pPr algn="just"/>
            <a:r>
              <a:rPr lang="en-US" b="1" dirty="0">
                <a:latin typeface="Perpetua" pitchFamily="18" charset="0"/>
              </a:rPr>
              <a:t>Publication of Final Statement </a:t>
            </a:r>
            <a:r>
              <a:rPr lang="en-US" dirty="0">
                <a:latin typeface="Perpetua" pitchFamily="18" charset="0"/>
              </a:rPr>
              <a:t>by the Collector.</a:t>
            </a:r>
          </a:p>
          <a:p>
            <a:pPr algn="just">
              <a:buNone/>
            </a:pPr>
            <a:endParaRPr lang="en-US" sz="300" dirty="0">
              <a:latin typeface="Perpetua" pitchFamily="18" charset="0"/>
            </a:endParaRPr>
          </a:p>
          <a:p>
            <a:pPr algn="just"/>
            <a:r>
              <a:rPr lang="en-US" b="1" dirty="0">
                <a:latin typeface="Perpetua" pitchFamily="18" charset="0"/>
              </a:rPr>
              <a:t>Review</a:t>
            </a:r>
            <a:r>
              <a:rPr lang="en-US" dirty="0">
                <a:latin typeface="Perpetua" pitchFamily="18" charset="0"/>
              </a:rPr>
              <a:t> by the Govt.</a:t>
            </a:r>
          </a:p>
          <a:p>
            <a:pPr algn="just">
              <a:buNone/>
            </a:pPr>
            <a:endParaRPr lang="en-US" sz="700" dirty="0">
              <a:latin typeface="Perpetua" pitchFamily="18" charset="0"/>
            </a:endParaRPr>
          </a:p>
          <a:p>
            <a:pPr algn="just"/>
            <a:r>
              <a:rPr lang="en-IN" b="1" dirty="0">
                <a:latin typeface="Perpetua" pitchFamily="18" charset="0"/>
              </a:rPr>
              <a:t>Submission of the Final Statement</a:t>
            </a:r>
            <a:r>
              <a:rPr lang="en-IN" dirty="0">
                <a:latin typeface="Perpetua" pitchFamily="18" charset="0"/>
              </a:rPr>
              <a:t> to the State Govt. without delay.</a:t>
            </a:r>
            <a:endParaRPr lang="en-US" dirty="0">
              <a:latin typeface="Perpetua" pitchFamily="18" charset="0"/>
            </a:endParaRPr>
          </a:p>
          <a:p>
            <a:pPr algn="just"/>
            <a:endParaRPr lang="en-US" dirty="0">
              <a:latin typeface="Perpetua" pitchFamily="18" charset="0"/>
            </a:endParaRPr>
          </a:p>
        </p:txBody>
      </p:sp>
      <p:sp>
        <p:nvSpPr>
          <p:cNvPr id="4" name="Title 2"/>
          <p:cNvSpPr>
            <a:spLocks noGrp="1"/>
          </p:cNvSpPr>
          <p:nvPr>
            <p:ph type="title"/>
          </p:nvPr>
        </p:nvSpPr>
        <p:spPr>
          <a:xfrm>
            <a:off x="540068" y="149994"/>
            <a:ext cx="9501845" cy="1521629"/>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Preparation of draft, final statement &amp; submission of the statement to Govt. (Sec- 7)</a:t>
            </a:r>
            <a:endParaRPr lang="en-US" sz="3500" b="1" dirty="0">
              <a:solidFill>
                <a:schemeClr val="bg1"/>
              </a:solidFill>
              <a:latin typeface="Verdana" pitchFamily="34" charset="0"/>
              <a:ea typeface="Verdana" pitchFamily="34" charset="0"/>
            </a:endParaRPr>
          </a:p>
        </p:txBody>
      </p:sp>
      <p:sp>
        <p:nvSpPr>
          <p:cNvPr id="6" name="TextBox 5"/>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9</a:t>
            </a:r>
            <a:endParaRPr lang="en-US" sz="16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457310"/>
            <a:ext cx="10001319" cy="5500725"/>
          </a:xfrm>
        </p:spPr>
        <p:txBody>
          <a:bodyPr>
            <a:normAutofit fontScale="77500" lnSpcReduction="20000"/>
          </a:bodyPr>
          <a:lstStyle/>
          <a:p>
            <a:pPr algn="just"/>
            <a:r>
              <a:rPr lang="en-US" sz="3100" dirty="0">
                <a:latin typeface="Perpetua" pitchFamily="18" charset="0"/>
              </a:rPr>
              <a:t>The </a:t>
            </a:r>
            <a:r>
              <a:rPr lang="en-US" sz="3100" b="1" dirty="0">
                <a:latin typeface="Perpetua" pitchFamily="18" charset="0"/>
              </a:rPr>
              <a:t>Collector</a:t>
            </a:r>
            <a:r>
              <a:rPr lang="en-US" sz="3100" dirty="0">
                <a:latin typeface="Perpetua" pitchFamily="18" charset="0"/>
              </a:rPr>
              <a:t> may, at any time after the lands are transferred to the State Government proceed to </a:t>
            </a:r>
            <a:r>
              <a:rPr lang="en-US" sz="3100" b="1" dirty="0">
                <a:latin typeface="Perpetua" pitchFamily="18" charset="0"/>
              </a:rPr>
              <a:t>take possession </a:t>
            </a:r>
            <a:r>
              <a:rPr lang="en-US" sz="3100" dirty="0">
                <a:latin typeface="Perpetua" pitchFamily="18" charset="0"/>
              </a:rPr>
              <a:t>thereof and may, for that purpose, use such force as may be necessary</a:t>
            </a:r>
            <a:r>
              <a:rPr lang="en-US" sz="3100" dirty="0" smtClean="0">
                <a:latin typeface="Perpetua" pitchFamily="18" charset="0"/>
              </a:rPr>
              <a:t>.</a:t>
            </a:r>
            <a:endParaRPr lang="en-US" sz="3100" dirty="0">
              <a:latin typeface="Perpetua" pitchFamily="18" charset="0"/>
            </a:endParaRPr>
          </a:p>
          <a:p>
            <a:pPr algn="just"/>
            <a:r>
              <a:rPr lang="en-US" sz="3100" dirty="0" smtClean="0">
                <a:latin typeface="Perpetua" pitchFamily="18" charset="0"/>
              </a:rPr>
              <a:t>Notwithstanding anything contained in this Act or in any other law for the time being in force :</a:t>
            </a:r>
          </a:p>
          <a:p>
            <a:pPr algn="just">
              <a:buFont typeface="Wingdings" pitchFamily="2" charset="2"/>
              <a:buChar char="Ø"/>
            </a:pPr>
            <a:r>
              <a:rPr lang="en-US" sz="3100" dirty="0" smtClean="0">
                <a:latin typeface="Perpetua" pitchFamily="18" charset="0"/>
              </a:rPr>
              <a:t>when it appears from a return submitted by a person that there is any land in excess of the ceiling limit, the Collector may by an order in writing take possession of that land which has not been selected to be retained and in case when no such selection has been indicated in the return the Collector shall himself select the lands to be taken possession of.</a:t>
            </a:r>
          </a:p>
          <a:p>
            <a:pPr algn="just">
              <a:buFont typeface="Wingdings" pitchFamily="2" charset="2"/>
              <a:buChar char="Ø"/>
            </a:pPr>
            <a:r>
              <a:rPr lang="en-US" sz="3100" dirty="0" smtClean="0">
                <a:latin typeface="Perpetua" pitchFamily="18" charset="0"/>
              </a:rPr>
              <a:t> when it appears from a return submitted by a person, that the particulars shown therein are not correct and the Collector finds from information received by him that there are land in excess of the ceiling limit, the Collector may, by an order in writing, take over possession of such excess lands. While doing so the Collector shall himself select the lands to be taken possession of.</a:t>
            </a:r>
          </a:p>
          <a:p>
            <a:pPr algn="just">
              <a:buNone/>
            </a:pPr>
            <a:r>
              <a:rPr lang="en-US" sz="600" dirty="0">
                <a:latin typeface="Perpetua" pitchFamily="18" charset="0"/>
              </a:rPr>
              <a:t>	</a:t>
            </a:r>
          </a:p>
          <a:p>
            <a:pPr>
              <a:buNone/>
            </a:pPr>
            <a:r>
              <a:rPr lang="en-US" dirty="0"/>
              <a:t>							          </a:t>
            </a:r>
            <a:r>
              <a:rPr lang="en-US" b="1" i="1" dirty="0">
                <a:solidFill>
                  <a:srgbClr val="00B050"/>
                </a:solidFill>
                <a:latin typeface="Lucida Calligraphy" pitchFamily="66" charset="0"/>
              </a:rPr>
              <a:t> </a:t>
            </a:r>
            <a:r>
              <a:rPr lang="en-US" b="1" i="1" dirty="0" smtClean="0">
                <a:solidFill>
                  <a:srgbClr val="00B050"/>
                </a:solidFill>
                <a:latin typeface="Lucida Calligraphy" pitchFamily="66" charset="0"/>
              </a:rPr>
              <a:t>			</a:t>
            </a:r>
            <a:r>
              <a:rPr lang="en-US" sz="2600" b="1" i="1" dirty="0" smtClean="0">
                <a:solidFill>
                  <a:srgbClr val="00B050"/>
                </a:solidFill>
                <a:latin typeface="Lucida Calligraphy" pitchFamily="66" charset="0"/>
              </a:rPr>
              <a:t>Contd</a:t>
            </a:r>
            <a:r>
              <a:rPr lang="en-US" sz="2600" b="1" i="1" dirty="0">
                <a:solidFill>
                  <a:srgbClr val="00B050"/>
                </a:solidFill>
                <a:latin typeface="Lucida Calligraphy" pitchFamily="66" charset="0"/>
              </a:rPr>
              <a:t>....</a:t>
            </a:r>
            <a:endParaRPr lang="en-US" sz="2600" b="1" dirty="0"/>
          </a:p>
        </p:txBody>
      </p:sp>
      <p:sp>
        <p:nvSpPr>
          <p:cNvPr id="4" name="Title 2"/>
          <p:cNvSpPr>
            <a:spLocks noGrp="1"/>
          </p:cNvSpPr>
          <p:nvPr>
            <p:ph type="title"/>
          </p:nvPr>
        </p:nvSpPr>
        <p:spPr>
          <a:xfrm>
            <a:off x="328577" y="225004"/>
            <a:ext cx="9787006" cy="975129"/>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Taking possession of lands by </a:t>
            </a:r>
            <a:r>
              <a:rPr lang="en-IN" sz="2800" b="1" dirty="0" smtClean="0">
                <a:solidFill>
                  <a:schemeClr val="bg1"/>
                </a:solidFill>
                <a:latin typeface="Verdana" pitchFamily="34" charset="0"/>
                <a:ea typeface="Verdana" pitchFamily="34" charset="0"/>
              </a:rPr>
              <a:t>collector</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 </a:t>
            </a:r>
            <a:r>
              <a:rPr lang="en-IN" sz="2800" b="1" dirty="0">
                <a:solidFill>
                  <a:schemeClr val="bg1"/>
                </a:solidFill>
                <a:latin typeface="Verdana" pitchFamily="34" charset="0"/>
                <a:ea typeface="Verdana" pitchFamily="34" charset="0"/>
              </a:rPr>
              <a:t>(</a:t>
            </a:r>
            <a:r>
              <a:rPr lang="en-IN" sz="2800" b="1" dirty="0" smtClean="0">
                <a:solidFill>
                  <a:schemeClr val="bg1"/>
                </a:solidFill>
                <a:latin typeface="Verdana" pitchFamily="34" charset="0"/>
                <a:ea typeface="Verdana" pitchFamily="34" charset="0"/>
              </a:rPr>
              <a:t>Sec-11 &amp; 11A)</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10</a:t>
            </a:r>
            <a:endParaRPr lang="en-US" sz="16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385740"/>
            <a:ext cx="9929882" cy="6411910"/>
          </a:xfrm>
        </p:spPr>
        <p:txBody>
          <a:bodyPr>
            <a:normAutofit/>
          </a:bodyPr>
          <a:lstStyle/>
          <a:p>
            <a:pPr algn="just">
              <a:buFont typeface="Wingdings" pitchFamily="2" charset="2"/>
              <a:buChar char="Ø"/>
            </a:pPr>
            <a:r>
              <a:rPr lang="en-US" sz="2600" dirty="0" smtClean="0">
                <a:latin typeface="Perpetua" pitchFamily="18" charset="0"/>
              </a:rPr>
              <a:t>when no return has been submitted under this Act by any person in respect of his lands but the Collector finds from information received by him that the person holds lands in excess of the ceiling limit, the Collector may, at any time by an order in writing, take over possession of such excess lands. While doing so the Collector shall himself select the lands to be taken possession of.</a:t>
            </a:r>
          </a:p>
          <a:p>
            <a:pPr algn="just">
              <a:buFont typeface="Wingdings" pitchFamily="2" charset="2"/>
              <a:buChar char="Ø"/>
            </a:pPr>
            <a:r>
              <a:rPr lang="en-US" sz="2600" dirty="0" smtClean="0">
                <a:latin typeface="Perpetua" pitchFamily="18" charset="0"/>
              </a:rPr>
              <a:t>when the Collector has passed an order showing therein any land to be in excess of the ceiling limit applicable to the person concerned, he shall, by an order in writing, take possession of such excess land.</a:t>
            </a:r>
          </a:p>
          <a:p>
            <a:pPr algn="just">
              <a:buFont typeface="Wingdings" pitchFamily="2" charset="2"/>
              <a:buChar char="Ø"/>
            </a:pPr>
            <a:r>
              <a:rPr lang="en-US" sz="2600" dirty="0" smtClean="0">
                <a:latin typeface="Perpetua" pitchFamily="18" charset="0"/>
              </a:rPr>
              <a:t>no order for taking possession shall be passed, unless it appears to the Collector to be necessary to do so in public interest or for securing proper management of land in question.</a:t>
            </a:r>
          </a:p>
          <a:p>
            <a:pPr algn="just">
              <a:buFont typeface="Wingdings" pitchFamily="2" charset="2"/>
              <a:buChar char="Ø"/>
            </a:pPr>
            <a:r>
              <a:rPr lang="en-US" sz="2600" dirty="0" smtClean="0">
                <a:latin typeface="Perpetua" pitchFamily="18" charset="0"/>
              </a:rPr>
              <a:t>where the excess land of any person determined finally is found to be less than the land of that person which the Collector has taken possession, the land which is in excess of the area so determined shall be returned by the Collector.</a:t>
            </a:r>
          </a:p>
          <a:p>
            <a:pPr>
              <a:buFont typeface="Wingdings" pitchFamily="2" charset="2"/>
              <a:buChar char="Ø"/>
            </a:pPr>
            <a:endParaRPr lang="en-US" dirty="0"/>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11</a:t>
            </a:r>
            <a:endParaRPr lang="en-US" sz="1600" b="1" dirty="0">
              <a:solidFill>
                <a:schemeClr val="bg1"/>
              </a:solidFill>
            </a:endParaRPr>
          </a:p>
        </p:txBody>
      </p:sp>
      <p:sp>
        <p:nvSpPr>
          <p:cNvPr id="5" name="Rectangle 4"/>
          <p:cNvSpPr/>
          <p:nvPr/>
        </p:nvSpPr>
        <p:spPr>
          <a:xfrm>
            <a:off x="8401071" y="6600846"/>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528616"/>
            <a:ext cx="9929882" cy="6000792"/>
          </a:xfrm>
        </p:spPr>
        <p:txBody>
          <a:bodyPr>
            <a:normAutofit/>
          </a:bodyPr>
          <a:lstStyle/>
          <a:p>
            <a:pPr algn="just">
              <a:buFont typeface="Wingdings" pitchFamily="2" charset="2"/>
              <a:buChar char="Ø"/>
            </a:pPr>
            <a:r>
              <a:rPr lang="en-US" sz="2400" dirty="0" smtClean="0">
                <a:latin typeface="Perpetua" pitchFamily="18" charset="0"/>
              </a:rPr>
              <a:t>Notwithstanding anything in any law for the time being in force, any order passed by a Collector, shall be final and no count or any other authority shall entertain any suit, proceeding or appeal in respect of any such order passed or in respect of taking over and return of possession of land.</a:t>
            </a:r>
          </a:p>
          <a:p>
            <a:pPr algn="just">
              <a:buFont typeface="Wingdings" pitchFamily="2" charset="2"/>
              <a:buChar char="Ø"/>
            </a:pPr>
            <a:r>
              <a:rPr lang="en-US" sz="2400" dirty="0" smtClean="0">
                <a:latin typeface="Perpetua" pitchFamily="18" charset="0"/>
              </a:rPr>
              <a:t>For taking over possession of any land, the Collector may use such force as may be necessary.</a:t>
            </a:r>
          </a:p>
          <a:p>
            <a:pPr algn="just">
              <a:buFont typeface="Wingdings" pitchFamily="2" charset="2"/>
              <a:buChar char="Ø"/>
            </a:pPr>
            <a:r>
              <a:rPr lang="en-US" sz="2400" dirty="0" smtClean="0">
                <a:latin typeface="Perpetua" pitchFamily="18" charset="0"/>
              </a:rPr>
              <a:t>Any order passed by the Collector for taking over possession of any land shall not affect or prejudice in any manner the determination of the excess land under the provisions of the Act.</a:t>
            </a:r>
          </a:p>
          <a:p>
            <a:pPr algn="just">
              <a:buFont typeface="Wingdings" pitchFamily="2" charset="2"/>
              <a:buChar char="Ø"/>
            </a:pPr>
            <a:r>
              <a:rPr lang="en-US" sz="2400" dirty="0" smtClean="0">
                <a:latin typeface="Perpetua" pitchFamily="18" charset="0"/>
              </a:rPr>
              <a:t>Any land of which possession is taken by the Collector may be temporarily for a period not exceeding one year at a time disposed of or </a:t>
            </a:r>
            <a:r>
              <a:rPr lang="en-US" sz="2400" dirty="0" err="1" smtClean="0">
                <a:latin typeface="Perpetua" pitchFamily="18" charset="0"/>
              </a:rPr>
              <a:t>utilised</a:t>
            </a:r>
            <a:r>
              <a:rPr lang="en-US" sz="2400" dirty="0" smtClean="0">
                <a:latin typeface="Perpetua" pitchFamily="18" charset="0"/>
              </a:rPr>
              <a:t> in the spirit of the provisions of this Act. Such temporary disposal shall not create any right, title and interest whatsoever in </a:t>
            </a:r>
            <a:r>
              <a:rPr lang="en-US" sz="2400" dirty="0" err="1" smtClean="0">
                <a:latin typeface="Perpetua" pitchFamily="18" charset="0"/>
              </a:rPr>
              <a:t>favour</a:t>
            </a:r>
            <a:r>
              <a:rPr lang="en-US" sz="2400" dirty="0" smtClean="0">
                <a:latin typeface="Perpetua" pitchFamily="18" charset="0"/>
              </a:rPr>
              <a:t> of any person.</a:t>
            </a:r>
            <a:endParaRPr lang="en-US" sz="2400" dirty="0">
              <a:latin typeface="Perpetua" pitchFamily="18" charset="0"/>
            </a:endParaRPr>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12</a:t>
            </a:r>
            <a:endParaRPr lang="en-US" sz="1600"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957244"/>
            <a:ext cx="9929882" cy="5929354"/>
          </a:xfrm>
        </p:spPr>
        <p:txBody>
          <a:bodyPr>
            <a:normAutofit/>
          </a:bodyPr>
          <a:lstStyle/>
          <a:p>
            <a:pPr algn="just"/>
            <a:r>
              <a:rPr lang="en-US" sz="2400" dirty="0" smtClean="0">
                <a:latin typeface="Perpetua" pitchFamily="18" charset="0"/>
              </a:rPr>
              <a:t>Where any land is transferred to and vested in the State Government, there shall be paid compensation which shall be determined by the Collector or any other officer </a:t>
            </a:r>
            <a:r>
              <a:rPr lang="en-US" sz="2400" dirty="0" err="1" smtClean="0">
                <a:latin typeface="Perpetua" pitchFamily="18" charset="0"/>
              </a:rPr>
              <a:t>authorised</a:t>
            </a:r>
            <a:r>
              <a:rPr lang="en-US" sz="2400" dirty="0" smtClean="0">
                <a:latin typeface="Perpetua" pitchFamily="18" charset="0"/>
              </a:rPr>
              <a:t> by the State Government in the manner and in accordance with the principles laid down below, namely:</a:t>
            </a:r>
          </a:p>
          <a:p>
            <a:pPr algn="just">
              <a:buFont typeface="Wingdings" pitchFamily="2" charset="2"/>
              <a:buChar char="Ø"/>
            </a:pPr>
            <a:r>
              <a:rPr lang="en-US" sz="2400" dirty="0" smtClean="0">
                <a:latin typeface="Perpetua" pitchFamily="18" charset="0"/>
              </a:rPr>
              <a:t>Where the person from whom the excess land has been acquired held it as the owner thereof, the compensation (inclusive of the value of any tenancy right) shall be-</a:t>
            </a:r>
          </a:p>
          <a:p>
            <a:pPr algn="just">
              <a:buFont typeface="Wingdings" pitchFamily="2" charset="2"/>
              <a:buChar char="ü"/>
            </a:pPr>
            <a:r>
              <a:rPr lang="en-US" sz="2400" dirty="0" smtClean="0">
                <a:latin typeface="Perpetua" pitchFamily="18" charset="0"/>
              </a:rPr>
              <a:t>in case of fallow land, an amount equal to 25 times the full rate of annual land revenue payable for such land, and</a:t>
            </a:r>
          </a:p>
          <a:p>
            <a:pPr algn="just">
              <a:buFont typeface="Wingdings" pitchFamily="2" charset="2"/>
              <a:buChar char="ü"/>
            </a:pPr>
            <a:r>
              <a:rPr lang="en-US" sz="2400" dirty="0" smtClean="0">
                <a:latin typeface="Perpetua" pitchFamily="18" charset="0"/>
              </a:rPr>
              <a:t>in case of other land, inclusive of the value of tress, an amount equal to 50 times such annual land revenue.</a:t>
            </a:r>
          </a:p>
          <a:p>
            <a:pPr algn="just"/>
            <a:r>
              <a:rPr lang="en-US" sz="2400" dirty="0" smtClean="0">
                <a:latin typeface="Perpetua" pitchFamily="18" charset="0"/>
              </a:rPr>
              <a:t>Provided that if the land is under occupation of a tenant, then the compensation shall be apportioned between the owner and the tenant, and the share of the owner shall be, if the tenant has acquired occupancy right, 15 times, and in other cases 20 times such annual land revenue.</a:t>
            </a:r>
            <a:endParaRPr lang="en-US" sz="2400" dirty="0">
              <a:latin typeface="Perpetua" pitchFamily="18" charset="0"/>
            </a:endParaRPr>
          </a:p>
        </p:txBody>
      </p:sp>
      <p:sp>
        <p:nvSpPr>
          <p:cNvPr id="4" name="Title 2"/>
          <p:cNvSpPr>
            <a:spLocks noGrp="1"/>
          </p:cNvSpPr>
          <p:nvPr>
            <p:ph type="title"/>
          </p:nvPr>
        </p:nvSpPr>
        <p:spPr>
          <a:xfrm>
            <a:off x="400015" y="171426"/>
            <a:ext cx="9644130" cy="571504"/>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Principle of Compensation (Sec-12)</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13</a:t>
            </a:r>
            <a:endParaRPr lang="en-US" sz="1600" b="1" dirty="0">
              <a:solidFill>
                <a:schemeClr val="bg1"/>
              </a:solidFill>
            </a:endParaRPr>
          </a:p>
        </p:txBody>
      </p:sp>
      <p:sp>
        <p:nvSpPr>
          <p:cNvPr id="6" name="Rectangle 5"/>
          <p:cNvSpPr/>
          <p:nvPr/>
        </p:nvSpPr>
        <p:spPr>
          <a:xfrm>
            <a:off x="8401071" y="6600846"/>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457178"/>
            <a:ext cx="9929882" cy="6429420"/>
          </a:xfrm>
        </p:spPr>
        <p:txBody>
          <a:bodyPr>
            <a:normAutofit/>
          </a:bodyPr>
          <a:lstStyle/>
          <a:p>
            <a:pPr algn="just">
              <a:buFont typeface="Wingdings" pitchFamily="2" charset="2"/>
              <a:buChar char="Ø"/>
            </a:pPr>
            <a:r>
              <a:rPr lang="en-US" sz="2400" dirty="0" smtClean="0">
                <a:latin typeface="Perpetua" pitchFamily="18" charset="0"/>
              </a:rPr>
              <a:t>Where the person from whom the excess land has been acquired held it as a tenant thereon, the compensation for his tenancy right shall be :-</a:t>
            </a:r>
          </a:p>
          <a:p>
            <a:pPr algn="just">
              <a:buFont typeface="Wingdings" pitchFamily="2" charset="2"/>
              <a:buChar char="ü"/>
            </a:pPr>
            <a:r>
              <a:rPr lang="en-US" sz="2400" dirty="0" smtClean="0">
                <a:latin typeface="Perpetua" pitchFamily="18" charset="0"/>
              </a:rPr>
              <a:t>if he is an occupancy tenant, 10 times the full rate of annual land revenue payable for the land when the land is fallow, and 35 times such annual land revenue in all other cases ;</a:t>
            </a:r>
          </a:p>
          <a:p>
            <a:pPr algn="just">
              <a:buFont typeface="Wingdings" pitchFamily="2" charset="2"/>
              <a:buChar char="ü"/>
            </a:pPr>
            <a:r>
              <a:rPr lang="en-US" sz="2400" dirty="0" smtClean="0">
                <a:latin typeface="Perpetua" pitchFamily="18" charset="0"/>
              </a:rPr>
              <a:t>if he is not an occupancy tenant, 5 times such annual land revenue payable for the land, when the land is fallow, and 30 times such annual land revenue in all other cases.</a:t>
            </a:r>
          </a:p>
          <a:p>
            <a:pPr algn="just">
              <a:buFont typeface="Wingdings" pitchFamily="2" charset="2"/>
              <a:buChar char="Ø"/>
            </a:pPr>
            <a:r>
              <a:rPr lang="en-US" sz="2400" dirty="0" smtClean="0">
                <a:latin typeface="Perpetua" pitchFamily="18" charset="0"/>
              </a:rPr>
              <a:t>Where there is a sub-tenant in the excess land acquired, an amount equal to 50 per cent of the compensation payable to the tenant under whom he holds shall be paid out of it to the sub-tenant.</a:t>
            </a:r>
          </a:p>
          <a:p>
            <a:pPr algn="just">
              <a:buFont typeface="Wingdings" pitchFamily="2" charset="2"/>
              <a:buChar char="Ø"/>
            </a:pPr>
            <a:r>
              <a:rPr lang="en-US" sz="2400" dirty="0" smtClean="0">
                <a:latin typeface="Perpetua" pitchFamily="18" charset="0"/>
              </a:rPr>
              <a:t>Where there is any building or structure or crop on the land, the owner thereof shall be given the option of removing it within the prescribed period and if he fails to do so within the said period, it shall be sold in public auction, and the sale proceeds after deduction of the cost of auction, if any, shall be paid to him.</a:t>
            </a:r>
          </a:p>
          <a:p>
            <a:pPr algn="just">
              <a:buNone/>
            </a:pPr>
            <a:endParaRPr lang="en-US" sz="2400" dirty="0">
              <a:latin typeface="Perpetua" pitchFamily="18" charset="0"/>
            </a:endParaRPr>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14</a:t>
            </a:r>
            <a:endParaRPr lang="en-US" sz="1600" b="1" dirty="0">
              <a:solidFill>
                <a:schemeClr val="bg1"/>
              </a:solidFill>
            </a:endParaRPr>
          </a:p>
        </p:txBody>
      </p:sp>
      <p:sp>
        <p:nvSpPr>
          <p:cNvPr id="5" name="Rectangle 4"/>
          <p:cNvSpPr/>
          <p:nvPr/>
        </p:nvSpPr>
        <p:spPr>
          <a:xfrm>
            <a:off x="8401071" y="6600846"/>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742930"/>
            <a:ext cx="9929882" cy="6054720"/>
          </a:xfrm>
        </p:spPr>
        <p:txBody>
          <a:bodyPr/>
          <a:lstStyle/>
          <a:p>
            <a:pPr algn="just">
              <a:buFont typeface="Wingdings" pitchFamily="2" charset="2"/>
              <a:buChar char="Ø"/>
            </a:pPr>
            <a:r>
              <a:rPr lang="en-US" sz="2400" dirty="0" smtClean="0">
                <a:latin typeface="Perpetua" pitchFamily="18" charset="0"/>
              </a:rPr>
              <a:t>For any improvement made on the land, an additional amount not exceeding twice the amount of compensation payable for the land benefited by such improvement shall be payable to the owner or the tenant (or the sub-tenant), as the case may be, at whose expense the improvement was made. In determining this amount, the following factors shall be taken into consideration namely :</a:t>
            </a:r>
          </a:p>
          <a:p>
            <a:pPr algn="just">
              <a:buNone/>
            </a:pPr>
            <a:endParaRPr lang="en-US" sz="2400" dirty="0" smtClean="0">
              <a:latin typeface="Perpetua" pitchFamily="18" charset="0"/>
            </a:endParaRPr>
          </a:p>
          <a:p>
            <a:pPr algn="just">
              <a:buFont typeface="Wingdings" pitchFamily="2" charset="2"/>
              <a:buChar char="ü"/>
            </a:pPr>
            <a:r>
              <a:rPr lang="en-US" sz="2400" dirty="0" smtClean="0">
                <a:latin typeface="Perpetua" pitchFamily="18" charset="0"/>
              </a:rPr>
              <a:t>enhancement of the value of the land due to tire improvement;</a:t>
            </a:r>
          </a:p>
          <a:p>
            <a:pPr algn="just">
              <a:buFont typeface="Wingdings" pitchFamily="2" charset="2"/>
              <a:buChar char="ü"/>
            </a:pPr>
            <a:r>
              <a:rPr lang="en-US" sz="2400" dirty="0" smtClean="0">
                <a:latin typeface="Perpetua" pitchFamily="18" charset="0"/>
              </a:rPr>
              <a:t>probable duration of the effects of the improvement; and</a:t>
            </a:r>
          </a:p>
          <a:p>
            <a:pPr algn="just">
              <a:buFont typeface="Wingdings" pitchFamily="2" charset="2"/>
              <a:buChar char="ü"/>
            </a:pPr>
            <a:r>
              <a:rPr lang="en-US" sz="2400" dirty="0" smtClean="0">
                <a:latin typeface="Perpetua" pitchFamily="18" charset="0"/>
              </a:rPr>
              <a:t> </a:t>
            </a:r>
            <a:r>
              <a:rPr lang="en-US" sz="2400" dirty="0" err="1" smtClean="0">
                <a:latin typeface="Perpetua" pitchFamily="18" charset="0"/>
              </a:rPr>
              <a:t>labour</a:t>
            </a:r>
            <a:r>
              <a:rPr lang="en-US" sz="2400" dirty="0" smtClean="0">
                <a:latin typeface="Perpetua" pitchFamily="18" charset="0"/>
              </a:rPr>
              <a:t> and capital spent on the improvement.</a:t>
            </a:r>
          </a:p>
          <a:p>
            <a:endParaRPr lang="en-US" dirty="0"/>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15</a:t>
            </a:r>
            <a:endParaRPr lang="en-US" sz="16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171559"/>
            <a:ext cx="9953546" cy="5626092"/>
          </a:xfrm>
        </p:spPr>
        <p:txBody>
          <a:bodyPr>
            <a:noAutofit/>
          </a:bodyPr>
          <a:lstStyle/>
          <a:p>
            <a:pPr algn="just"/>
            <a:r>
              <a:rPr lang="en-US" sz="2400" dirty="0" smtClean="0">
                <a:latin typeface="Perpetua" pitchFamily="18" charset="0"/>
              </a:rPr>
              <a:t>The compensation may be paid in cash in one or more equal annual installments within 5 years from the date of acquisition :</a:t>
            </a:r>
          </a:p>
          <a:p>
            <a:pPr algn="just">
              <a:buNone/>
            </a:pPr>
            <a:r>
              <a:rPr lang="en-US" sz="2400" dirty="0" smtClean="0">
                <a:latin typeface="Perpetua" pitchFamily="18" charset="0"/>
              </a:rPr>
              <a:t>		Provided that where the full amount of compensation is not paid within six months of the date of acquisition, interest at the rate of 2-½ per cent </a:t>
            </a:r>
            <a:r>
              <a:rPr lang="en-US" sz="2400" i="1" dirty="0" smtClean="0">
                <a:latin typeface="Perpetua" pitchFamily="18" charset="0"/>
              </a:rPr>
              <a:t>per annum</a:t>
            </a:r>
            <a:r>
              <a:rPr lang="en-US" sz="2400" dirty="0" smtClean="0">
                <a:latin typeface="Perpetua" pitchFamily="18" charset="0"/>
              </a:rPr>
              <a:t> shall be payable on the unpaid balance of the compensation.</a:t>
            </a:r>
          </a:p>
          <a:p>
            <a:pPr algn="just"/>
            <a:r>
              <a:rPr lang="en-US" sz="2400" dirty="0" smtClean="0">
                <a:latin typeface="Perpetua" pitchFamily="18" charset="0"/>
              </a:rPr>
              <a:t>Where the land acquired is subject to a mortgage or charge, the creditor shall be paid out of the compensation money to the extent of the claim proved before the Collector or any other officer empowered in this behalf :</a:t>
            </a:r>
          </a:p>
          <a:p>
            <a:pPr algn="just">
              <a:buNone/>
            </a:pPr>
            <a:r>
              <a:rPr lang="en-US" sz="2400" dirty="0" smtClean="0">
                <a:latin typeface="Perpetua" pitchFamily="18" charset="0"/>
              </a:rPr>
              <a:t>		Provided that where the amount of total claim exceeds the compensation money, the creditors shall be paid proportionately in order of priority determined by him.</a:t>
            </a:r>
          </a:p>
          <a:p>
            <a:pPr algn="just">
              <a:buFont typeface="Courier New" pitchFamily="49" charset="0"/>
              <a:buChar char="o"/>
            </a:pPr>
            <a:r>
              <a:rPr lang="en-US" sz="2400" dirty="0" smtClean="0">
                <a:latin typeface="Perpetua" pitchFamily="18" charset="0"/>
              </a:rPr>
              <a:t>The creditors whose debts are secured by mortgage or charge on the land acquired shall, within 60 days from the date of notification, prefer claim in writing before the Collector who shall thereupon proceed with and dispose of the claim.</a:t>
            </a:r>
          </a:p>
          <a:p>
            <a:pPr algn="just">
              <a:buNone/>
            </a:pPr>
            <a:endParaRPr lang="en-US" sz="2400" dirty="0">
              <a:latin typeface="Perpetua" pitchFamily="18" charset="0"/>
            </a:endParaRPr>
          </a:p>
        </p:txBody>
      </p:sp>
      <p:sp>
        <p:nvSpPr>
          <p:cNvPr id="4" name="TextBox 3"/>
          <p:cNvSpPr txBox="1"/>
          <p:nvPr/>
        </p:nvSpPr>
        <p:spPr>
          <a:xfrm>
            <a:off x="4829171"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16</a:t>
            </a:r>
            <a:endParaRPr lang="en-US" sz="1600" b="1" dirty="0">
              <a:solidFill>
                <a:schemeClr val="bg1"/>
              </a:solidFill>
            </a:endParaRPr>
          </a:p>
        </p:txBody>
      </p:sp>
      <p:sp>
        <p:nvSpPr>
          <p:cNvPr id="5" name="Title 2"/>
          <p:cNvSpPr>
            <a:spLocks noGrp="1"/>
          </p:cNvSpPr>
          <p:nvPr>
            <p:ph type="title"/>
          </p:nvPr>
        </p:nvSpPr>
        <p:spPr>
          <a:xfrm>
            <a:off x="400015" y="171426"/>
            <a:ext cx="9715568" cy="889403"/>
          </a:xfrm>
          <a:solidFill>
            <a:schemeClr val="accent1"/>
          </a:solidFill>
        </p:spPr>
        <p:txBody>
          <a:bodyPr>
            <a:normAutofit fontScale="90000"/>
          </a:bodyPr>
          <a:lstStyle/>
          <a:p>
            <a:pPr algn="ctr"/>
            <a:r>
              <a:rPr lang="en-IN" sz="2800" b="1" dirty="0">
                <a:solidFill>
                  <a:schemeClr val="bg1"/>
                </a:solidFill>
                <a:latin typeface="Verdana" pitchFamily="34" charset="0"/>
                <a:ea typeface="Verdana" pitchFamily="34" charset="0"/>
              </a:rPr>
              <a:t>Manner of payment of </a:t>
            </a:r>
            <a:r>
              <a:rPr lang="en-IN" sz="2800" b="1" dirty="0" smtClean="0">
                <a:solidFill>
                  <a:schemeClr val="bg1"/>
                </a:solidFill>
                <a:latin typeface="Verdana" pitchFamily="34" charset="0"/>
                <a:ea typeface="Verdana" pitchFamily="34" charset="0"/>
              </a:rPr>
              <a:t>Compensation &amp; </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Ad-interim Payment of Compensation </a:t>
            </a:r>
            <a:r>
              <a:rPr lang="en-IN" sz="2800" b="1" dirty="0">
                <a:solidFill>
                  <a:schemeClr val="bg1"/>
                </a:solidFill>
                <a:latin typeface="Verdana" pitchFamily="34" charset="0"/>
                <a:ea typeface="Verdana" pitchFamily="34" charset="0"/>
              </a:rPr>
              <a:t>(</a:t>
            </a:r>
            <a:r>
              <a:rPr lang="en-IN" sz="2800" b="1" dirty="0" smtClean="0">
                <a:solidFill>
                  <a:schemeClr val="bg1"/>
                </a:solidFill>
                <a:latin typeface="Verdana" pitchFamily="34" charset="0"/>
                <a:ea typeface="Verdana" pitchFamily="34" charset="0"/>
              </a:rPr>
              <a:t>Sec-13 &amp; 14)</a:t>
            </a:r>
            <a:endParaRPr lang="en-US" sz="2800" b="1" dirty="0">
              <a:solidFill>
                <a:schemeClr val="bg1"/>
              </a:solidFill>
              <a:latin typeface="Verdana" pitchFamily="34" charset="0"/>
              <a:ea typeface="Verdana" pitchFamily="34" charset="0"/>
            </a:endParaRPr>
          </a:p>
        </p:txBody>
      </p:sp>
      <p:sp>
        <p:nvSpPr>
          <p:cNvPr id="6" name="Rectangle 5"/>
          <p:cNvSpPr/>
          <p:nvPr/>
        </p:nvSpPr>
        <p:spPr>
          <a:xfrm>
            <a:off x="8401071" y="6600846"/>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528616"/>
            <a:ext cx="9858444" cy="6429420"/>
          </a:xfrm>
        </p:spPr>
        <p:txBody>
          <a:bodyPr>
            <a:normAutofit/>
          </a:bodyPr>
          <a:lstStyle/>
          <a:p>
            <a:pPr algn="just"/>
            <a:r>
              <a:rPr lang="en-US" sz="2400" dirty="0" smtClean="0">
                <a:latin typeface="Perpetua" pitchFamily="18" charset="0"/>
              </a:rPr>
              <a:t>In case of dispute as to the person or persons who are entitled to be paid out of the compensation money, the amount shall be kept in deposit in a Government Treasury and the dispute shall be referred to the Civil Court of competent jurisdiction and the amount shall then be paid in terms of the final decision of the Court.</a:t>
            </a:r>
          </a:p>
          <a:p>
            <a:pPr algn="just">
              <a:buNone/>
            </a:pPr>
            <a:endParaRPr lang="en-US" sz="1000" dirty="0" smtClean="0">
              <a:latin typeface="Perpetua" pitchFamily="18" charset="0"/>
            </a:endParaRPr>
          </a:p>
          <a:p>
            <a:pPr algn="just"/>
            <a:r>
              <a:rPr lang="en-US" sz="2400" b="1" u="sng" dirty="0" smtClean="0">
                <a:latin typeface="Perpetua" pitchFamily="18" charset="0"/>
              </a:rPr>
              <a:t>Ad interim payment of compensation:-</a:t>
            </a:r>
          </a:p>
          <a:p>
            <a:pPr algn="just">
              <a:buNone/>
            </a:pPr>
            <a:endParaRPr lang="en-US" sz="900" b="1" u="sng" dirty="0" smtClean="0">
              <a:latin typeface="Perpetua" pitchFamily="18" charset="0"/>
            </a:endParaRPr>
          </a:p>
          <a:p>
            <a:pPr algn="just">
              <a:buFont typeface="Wingdings" pitchFamily="2" charset="2"/>
              <a:buChar char="Ø"/>
            </a:pPr>
            <a:r>
              <a:rPr lang="en-US" sz="2400" dirty="0" smtClean="0">
                <a:latin typeface="Perpetua" pitchFamily="18" charset="0"/>
              </a:rPr>
              <a:t>When the person to whom compensation is payable prays for payment of compensation pending investigation and final determination of the amount of compensation, an ad interim payment or compensation, not exceeding 25 per cent of the probable compensation, may be made after a preliminary enquiry on the execution by the claimant of an indemnity bond with one surety.</a:t>
            </a:r>
          </a:p>
          <a:p>
            <a:pPr algn="just">
              <a:buFont typeface="Wingdings" pitchFamily="2" charset="2"/>
              <a:buChar char="Ø"/>
            </a:pPr>
            <a:r>
              <a:rPr lang="en-US" sz="2400" dirty="0" smtClean="0">
                <a:latin typeface="Perpetua" pitchFamily="18" charset="0"/>
              </a:rPr>
              <a:t>Such ad interim compensation shall be deemed to be part of the compensation payable under this Act, and shall be deducted from and adjusted against it.</a:t>
            </a:r>
            <a:endParaRPr lang="en-US" sz="2400" dirty="0">
              <a:latin typeface="Perpetua" pitchFamily="18" charset="0"/>
            </a:endParaRPr>
          </a:p>
        </p:txBody>
      </p:sp>
      <p:sp>
        <p:nvSpPr>
          <p:cNvPr id="4" name="TextBox 3"/>
          <p:cNvSpPr txBox="1"/>
          <p:nvPr/>
        </p:nvSpPr>
        <p:spPr>
          <a:xfrm>
            <a:off x="4809972"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17</a:t>
            </a:r>
            <a:endParaRPr lang="en-US" sz="16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814368"/>
            <a:ext cx="9882108" cy="5983282"/>
          </a:xfrm>
        </p:spPr>
        <p:txBody>
          <a:bodyPr>
            <a:noAutofit/>
          </a:bodyPr>
          <a:lstStyle/>
          <a:p>
            <a:pPr algn="just"/>
            <a:r>
              <a:rPr lang="en-US" sz="2400" dirty="0" smtClean="0">
                <a:latin typeface="Perpetua" pitchFamily="18" charset="0"/>
              </a:rPr>
              <a:t>Subject to the provisions of this Act, the excess land transferred to and vested in the State Government shall be at the disposal of the State Government.</a:t>
            </a:r>
          </a:p>
          <a:p>
            <a:pPr algn="just"/>
            <a:r>
              <a:rPr lang="en-US" sz="2400" b="1" u="sng" dirty="0" smtClean="0">
                <a:latin typeface="Perpetua" pitchFamily="18" charset="0"/>
              </a:rPr>
              <a:t>The manner of disposal of excess land</a:t>
            </a:r>
            <a:r>
              <a:rPr lang="en-US" sz="2400" b="1" dirty="0" smtClean="0">
                <a:latin typeface="Perpetua" pitchFamily="18" charset="0"/>
              </a:rPr>
              <a:t> :-</a:t>
            </a:r>
          </a:p>
          <a:p>
            <a:pPr algn="just">
              <a:buFont typeface="Wingdings" pitchFamily="2" charset="2"/>
              <a:buChar char="Ø"/>
            </a:pPr>
            <a:r>
              <a:rPr lang="en-US" sz="2400" dirty="0" smtClean="0">
                <a:latin typeface="Perpetua" pitchFamily="18" charset="0"/>
              </a:rPr>
              <a:t>If there is any cultivating tenant in occupation of the land acquired from an owner then he shall be given settlement of such land within a prescribed period on the following conditions, namely –</a:t>
            </a:r>
          </a:p>
          <a:p>
            <a:pPr algn="just">
              <a:buFont typeface="Wingdings" pitchFamily="2" charset="2"/>
              <a:buChar char="ü"/>
            </a:pPr>
            <a:r>
              <a:rPr lang="en-US" sz="2400" dirty="0" smtClean="0">
                <a:latin typeface="Perpetua" pitchFamily="18" charset="0"/>
              </a:rPr>
              <a:t>that the area of land so settled, together with any other lands held by him or any member of his family either as tenant or as owner shall not exceed in the aggregate the limit fixed under this Act ; and</a:t>
            </a:r>
          </a:p>
          <a:p>
            <a:pPr algn="just">
              <a:buFont typeface="Wingdings" pitchFamily="2" charset="2"/>
              <a:buChar char="ü"/>
            </a:pPr>
            <a:r>
              <a:rPr lang="en-US" sz="2400" dirty="0" smtClean="0">
                <a:latin typeface="Perpetua" pitchFamily="18" charset="0"/>
              </a:rPr>
              <a:t>that he shall pay to the State Government in one or more equal annual installments not exceeding five, an amount fixed by it, but not exceeding the compensation payable by the State Government for acquisition thereof:</a:t>
            </a:r>
          </a:p>
          <a:p>
            <a:pPr algn="just">
              <a:buNone/>
            </a:pPr>
            <a:r>
              <a:rPr lang="en-US" sz="2400" dirty="0" smtClean="0">
                <a:latin typeface="Perpetua" pitchFamily="18" charset="0"/>
              </a:rPr>
              <a:t>		Provided that any amount which he is entitled to receive as compensation under the provisions of this Act shall be adjusted against an equal amount which is liable to pay.</a:t>
            </a:r>
            <a:endParaRPr lang="en-US" sz="2400" dirty="0">
              <a:latin typeface="Perpetua" pitchFamily="18" charset="0"/>
            </a:endParaRPr>
          </a:p>
        </p:txBody>
      </p:sp>
      <p:sp>
        <p:nvSpPr>
          <p:cNvPr id="4" name="Title 2"/>
          <p:cNvSpPr>
            <a:spLocks noGrp="1"/>
          </p:cNvSpPr>
          <p:nvPr>
            <p:ph type="title"/>
          </p:nvPr>
        </p:nvSpPr>
        <p:spPr>
          <a:xfrm>
            <a:off x="542891" y="225005"/>
            <a:ext cx="9245863" cy="525069"/>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Disposal of excess land (Sec- </a:t>
            </a:r>
            <a:r>
              <a:rPr lang="en-IN" sz="2800" b="1" dirty="0" smtClean="0">
                <a:solidFill>
                  <a:schemeClr val="bg1"/>
                </a:solidFill>
                <a:latin typeface="Verdana" pitchFamily="34" charset="0"/>
                <a:ea typeface="Verdana" pitchFamily="34" charset="0"/>
              </a:rPr>
              <a:t>15,16,17&amp;18) </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18</a:t>
            </a:r>
            <a:endParaRPr lang="en-US" sz="1600" b="1" dirty="0">
              <a:solidFill>
                <a:schemeClr val="bg1"/>
              </a:solidFill>
            </a:endParaRPr>
          </a:p>
        </p:txBody>
      </p:sp>
      <p:sp>
        <p:nvSpPr>
          <p:cNvPr id="6" name="Rectangle 5"/>
          <p:cNvSpPr/>
          <p:nvPr/>
        </p:nvSpPr>
        <p:spPr>
          <a:xfrm>
            <a:off x="8401071" y="6600846"/>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6982" y="288370"/>
            <a:ext cx="8691772" cy="536714"/>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Objectives of land reforms</a:t>
            </a:r>
            <a:endParaRPr lang="en-US" sz="3500" b="1" dirty="0">
              <a:solidFill>
                <a:schemeClr val="bg1"/>
              </a:solidFill>
              <a:latin typeface="Verdana" pitchFamily="34" charset="0"/>
              <a:ea typeface="Verdana" pitchFamily="34" charset="0"/>
            </a:endParaRPr>
          </a:p>
        </p:txBody>
      </p:sp>
      <p:sp>
        <p:nvSpPr>
          <p:cNvPr id="2" name="Content Placeholder 1"/>
          <p:cNvSpPr>
            <a:spLocks noGrp="1"/>
          </p:cNvSpPr>
          <p:nvPr>
            <p:ph sz="quarter" idx="1"/>
          </p:nvPr>
        </p:nvSpPr>
        <p:spPr>
          <a:xfrm>
            <a:off x="421893" y="1050114"/>
            <a:ext cx="9788792" cy="5747536"/>
          </a:xfrm>
        </p:spPr>
        <p:txBody>
          <a:bodyPr>
            <a:normAutofit fontScale="85000" lnSpcReduction="20000"/>
          </a:bodyPr>
          <a:lstStyle/>
          <a:p>
            <a:pPr algn="just">
              <a:buFont typeface="Wingdings" pitchFamily="2" charset="2"/>
              <a:buChar char="Ø"/>
            </a:pPr>
            <a:r>
              <a:rPr lang="en-IN" sz="3200" b="1" dirty="0">
                <a:latin typeface="Perpetua" pitchFamily="18" charset="0"/>
              </a:rPr>
              <a:t>Fixation of Ceiling </a:t>
            </a:r>
            <a:r>
              <a:rPr lang="en-IN" sz="3200" dirty="0">
                <a:latin typeface="Perpetua" pitchFamily="18" charset="0"/>
              </a:rPr>
              <a:t>on Land Holdings &amp; distribution of Surplus land &amp; also the Waste land.</a:t>
            </a:r>
          </a:p>
          <a:p>
            <a:pPr algn="just">
              <a:buFont typeface="Wingdings" pitchFamily="2" charset="2"/>
              <a:buChar char="Ø"/>
            </a:pPr>
            <a:r>
              <a:rPr lang="en-IN" sz="3200" b="1" dirty="0">
                <a:latin typeface="Perpetua" pitchFamily="18" charset="0"/>
              </a:rPr>
              <a:t>Reforms in Tenancy </a:t>
            </a:r>
            <a:r>
              <a:rPr lang="en-IN" sz="3200" dirty="0">
                <a:latin typeface="Perpetua" pitchFamily="18" charset="0"/>
              </a:rPr>
              <a:t>to reduce rents, protect tenants from ejection, providing them a security of tenure &amp; giving tenants a opportunity for acquisition of the land on own initiative or on the initiative of the Govt</a:t>
            </a:r>
          </a:p>
          <a:p>
            <a:pPr algn="just">
              <a:buFont typeface="Wingdings" pitchFamily="2" charset="2"/>
              <a:buChar char="Ø"/>
            </a:pPr>
            <a:r>
              <a:rPr lang="en-US" sz="3200" b="1" dirty="0">
                <a:latin typeface="Perpetua" pitchFamily="18" charset="0"/>
              </a:rPr>
              <a:t>Abolition of all intermediaries </a:t>
            </a:r>
            <a:r>
              <a:rPr lang="en-US" sz="3200" dirty="0">
                <a:latin typeface="Perpetua" pitchFamily="18" charset="0"/>
              </a:rPr>
              <a:t>between the State and the Tillers.</a:t>
            </a:r>
          </a:p>
          <a:p>
            <a:pPr algn="just">
              <a:buFont typeface="Wingdings" pitchFamily="2" charset="2"/>
              <a:buChar char="Ø"/>
            </a:pPr>
            <a:r>
              <a:rPr lang="en-IN" sz="3200" b="1" dirty="0">
                <a:latin typeface="Perpetua" pitchFamily="18" charset="0"/>
              </a:rPr>
              <a:t>Prohibition of sub-letting </a:t>
            </a:r>
            <a:r>
              <a:rPr lang="en-IN" sz="3200" dirty="0">
                <a:latin typeface="Perpetua" pitchFamily="18" charset="0"/>
              </a:rPr>
              <a:t>of land except in the case of widow, minor &amp; other disabled persons.</a:t>
            </a:r>
          </a:p>
          <a:p>
            <a:pPr algn="just">
              <a:buFont typeface="Wingdings" pitchFamily="2" charset="2"/>
              <a:buChar char="Ø"/>
            </a:pPr>
            <a:r>
              <a:rPr lang="en-IN" sz="3200" dirty="0">
                <a:latin typeface="Perpetua" pitchFamily="18" charset="0"/>
              </a:rPr>
              <a:t>To provide </a:t>
            </a:r>
            <a:r>
              <a:rPr lang="en-IN" sz="3200" b="1" dirty="0">
                <a:latin typeface="Perpetua" pitchFamily="18" charset="0"/>
              </a:rPr>
              <a:t>social justice</a:t>
            </a:r>
            <a:r>
              <a:rPr lang="en-IN" sz="3200" dirty="0">
                <a:latin typeface="Perpetua" pitchFamily="18" charset="0"/>
              </a:rPr>
              <a:t> and ensure equality of status &amp; opportunity to all sections of people.</a:t>
            </a:r>
          </a:p>
          <a:p>
            <a:pPr algn="just">
              <a:buFont typeface="Wingdings" pitchFamily="2" charset="2"/>
              <a:buChar char="Ø"/>
            </a:pPr>
            <a:r>
              <a:rPr lang="en-IN" sz="3200" b="1" dirty="0">
                <a:latin typeface="Perpetua" pitchFamily="18" charset="0"/>
              </a:rPr>
              <a:t>Improvement of the conditions</a:t>
            </a:r>
            <a:r>
              <a:rPr lang="en-IN" sz="3200" dirty="0">
                <a:latin typeface="Perpetua" pitchFamily="18" charset="0"/>
              </a:rPr>
              <a:t> of the agricultural workers, co-operative organisations for agriculture and ensuring different agrarian reforms.</a:t>
            </a:r>
          </a:p>
          <a:p>
            <a:pPr algn="just">
              <a:buFont typeface="Wingdings" pitchFamily="2" charset="2"/>
              <a:buChar char="Ø"/>
            </a:pPr>
            <a:r>
              <a:rPr lang="en-IN" sz="3200" dirty="0">
                <a:latin typeface="Perpetua" pitchFamily="18" charset="0"/>
              </a:rPr>
              <a:t>To set up an </a:t>
            </a:r>
            <a:r>
              <a:rPr lang="en-IN" sz="3200" b="1" dirty="0">
                <a:latin typeface="Perpetua" pitchFamily="18" charset="0"/>
              </a:rPr>
              <a:t>effective administrative machinery </a:t>
            </a:r>
            <a:r>
              <a:rPr lang="en-IN" sz="3200" dirty="0">
                <a:latin typeface="Perpetua" pitchFamily="18" charset="0"/>
              </a:rPr>
              <a:t>with a sense of dedication to implement Land Reforms measures.</a:t>
            </a:r>
          </a:p>
          <a:p>
            <a:pPr>
              <a:buFont typeface="Wingdings" pitchFamily="2" charset="2"/>
              <a:buChar char="Ø"/>
            </a:pPr>
            <a:endParaRPr lang="en-US" dirty="0"/>
          </a:p>
          <a:p>
            <a:pPr>
              <a:buFont typeface="Wingdings" pitchFamily="2" charset="2"/>
              <a:buChar char="Ø"/>
            </a:pPr>
            <a:endParaRPr lang="en-US" dirty="0"/>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1</a:t>
            </a:r>
            <a:endParaRPr lang="en-US" sz="16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242864"/>
            <a:ext cx="9715568" cy="6715172"/>
          </a:xfrm>
        </p:spPr>
        <p:txBody>
          <a:bodyPr>
            <a:normAutofit/>
          </a:bodyPr>
          <a:lstStyle/>
          <a:p>
            <a:pPr algn="just">
              <a:buFont typeface="Wingdings" pitchFamily="2" charset="2"/>
              <a:buChar char="Ø"/>
            </a:pPr>
            <a:r>
              <a:rPr lang="en-US" sz="2400" dirty="0" smtClean="0">
                <a:latin typeface="Perpetua" pitchFamily="18" charset="0"/>
              </a:rPr>
              <a:t>On payment of full amount, the land shall be settled with him with status of a land holder as defined in the Assam Land and Revenue Regulations, 1886.</a:t>
            </a:r>
          </a:p>
          <a:p>
            <a:pPr algn="just">
              <a:buFont typeface="Wingdings" pitchFamily="2" charset="2"/>
              <a:buChar char="Ø"/>
            </a:pPr>
            <a:r>
              <a:rPr lang="en-US" sz="2400" dirty="0" smtClean="0">
                <a:latin typeface="Perpetua" pitchFamily="18" charset="0"/>
              </a:rPr>
              <a:t>Where the excess land is acquired from a tenant as such and not from the owner thereof, the State Government shall be entitled to settle it, on such terms as it may fix, with the sub- tenant, if any, who is in occupation of such land, subject to the limit, or if there be no sub-tenant so entitled, with any person coming within the purview of this Act, with the same status as was held by the tenant from whom the land has been acquired.</a:t>
            </a:r>
          </a:p>
          <a:p>
            <a:pPr algn="just">
              <a:buNone/>
            </a:pPr>
            <a:endParaRPr lang="en-US" sz="100" dirty="0" smtClean="0">
              <a:latin typeface="Perpetua" pitchFamily="18" charset="0"/>
            </a:endParaRPr>
          </a:p>
          <a:p>
            <a:pPr algn="just"/>
            <a:r>
              <a:rPr lang="en-US" sz="2400" b="1" u="sng" dirty="0" smtClean="0">
                <a:latin typeface="Perpetua" pitchFamily="18" charset="0"/>
              </a:rPr>
              <a:t>Manner of disposal of land which is not settled</a:t>
            </a:r>
            <a:r>
              <a:rPr lang="en-US" sz="2400" b="1" dirty="0" smtClean="0">
                <a:latin typeface="Perpetua" pitchFamily="18" charset="0"/>
              </a:rPr>
              <a:t> :-</a:t>
            </a:r>
          </a:p>
          <a:p>
            <a:pPr algn="just">
              <a:buNone/>
            </a:pPr>
            <a:endParaRPr lang="en-US" sz="100" b="1" dirty="0" smtClean="0">
              <a:latin typeface="Perpetua" pitchFamily="18" charset="0"/>
            </a:endParaRPr>
          </a:p>
          <a:p>
            <a:pPr algn="just">
              <a:buFont typeface="Wingdings" pitchFamily="2" charset="2"/>
              <a:buChar char="Ø"/>
            </a:pPr>
            <a:r>
              <a:rPr lang="en-US" sz="2400" dirty="0" smtClean="0">
                <a:latin typeface="Perpetua" pitchFamily="18" charset="0"/>
              </a:rPr>
              <a:t>The State Government or any officer empowered by it in this behalf shall be entitled to settle any land which has not been disposed of in the same manner as any other land which is at the disposal of the Government under Section 12 of the Assam Land and Revenue Regulations, 1886.</a:t>
            </a:r>
          </a:p>
          <a:p>
            <a:pPr algn="just">
              <a:buFont typeface="Wingdings" pitchFamily="2" charset="2"/>
              <a:buChar char="Ø"/>
            </a:pPr>
            <a:r>
              <a:rPr lang="en-US" sz="2400" dirty="0" smtClean="0">
                <a:latin typeface="Perpetua" pitchFamily="18" charset="0"/>
              </a:rPr>
              <a:t>The State Government of the officer empowered in this behalf may, for the purpose of settling any land, eject, if necessary, any person in </a:t>
            </a:r>
            <a:r>
              <a:rPr lang="en-US" sz="2400" dirty="0" err="1" smtClean="0">
                <a:latin typeface="Perpetua" pitchFamily="18" charset="0"/>
              </a:rPr>
              <a:t>unauthorised</a:t>
            </a:r>
            <a:r>
              <a:rPr lang="en-US" sz="2400" dirty="0" smtClean="0">
                <a:latin typeface="Perpetua" pitchFamily="18" charset="0"/>
              </a:rPr>
              <a:t> possession.</a:t>
            </a:r>
          </a:p>
          <a:p>
            <a:pPr algn="just">
              <a:buFont typeface="Wingdings" pitchFamily="2" charset="2"/>
              <a:buChar char="Ø"/>
            </a:pPr>
            <a:endParaRPr lang="en-US" sz="2400" dirty="0">
              <a:latin typeface="Perpetua" pitchFamily="18" charset="0"/>
            </a:endParaRPr>
          </a:p>
        </p:txBody>
      </p:sp>
      <p:sp>
        <p:nvSpPr>
          <p:cNvPr id="5" name="TextBox 4"/>
          <p:cNvSpPr txBox="1"/>
          <p:nvPr/>
        </p:nvSpPr>
        <p:spPr>
          <a:xfrm>
            <a:off x="4972047" y="660084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19</a:t>
            </a:r>
            <a:endParaRPr lang="en-US" sz="1600" b="1" dirty="0">
              <a:solidFill>
                <a:schemeClr val="bg1"/>
              </a:solidFill>
            </a:endParaRPr>
          </a:p>
        </p:txBody>
      </p:sp>
      <p:sp>
        <p:nvSpPr>
          <p:cNvPr id="6" name="Rectangle 5"/>
          <p:cNvSpPr/>
          <p:nvPr/>
        </p:nvSpPr>
        <p:spPr>
          <a:xfrm>
            <a:off x="8186757" y="6529408"/>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314302"/>
            <a:ext cx="9929882" cy="6643734"/>
          </a:xfrm>
        </p:spPr>
        <p:txBody>
          <a:bodyPr>
            <a:normAutofit/>
          </a:bodyPr>
          <a:lstStyle/>
          <a:p>
            <a:pPr algn="just">
              <a:buNone/>
            </a:pPr>
            <a:endParaRPr lang="en-US" sz="900" dirty="0" smtClean="0">
              <a:latin typeface="Perpetua" pitchFamily="18" charset="0"/>
            </a:endParaRPr>
          </a:p>
          <a:p>
            <a:pPr algn="just">
              <a:buFont typeface="Wingdings" pitchFamily="2" charset="2"/>
              <a:buChar char="Ø"/>
            </a:pPr>
            <a:r>
              <a:rPr lang="en-US" sz="2400" dirty="0" smtClean="0">
                <a:latin typeface="Perpetua" pitchFamily="18" charset="0"/>
              </a:rPr>
              <a:t>In making settlement, preference shall be given as far as practicable to the following categories of person in the order of narration stated below:-</a:t>
            </a:r>
          </a:p>
          <a:p>
            <a:pPr algn="just">
              <a:buNone/>
            </a:pPr>
            <a:endParaRPr lang="en-US" sz="100" dirty="0" smtClean="0">
              <a:latin typeface="Perpetua" pitchFamily="18" charset="0"/>
            </a:endParaRPr>
          </a:p>
          <a:p>
            <a:pPr marL="457200" indent="-457200" algn="just">
              <a:buFont typeface="+mj-lt"/>
              <a:buAutoNum type="arabicPeriod"/>
            </a:pPr>
            <a:r>
              <a:rPr lang="en-US" sz="2400" dirty="0" smtClean="0">
                <a:latin typeface="Perpetua" pitchFamily="18" charset="0"/>
              </a:rPr>
              <a:t>Landless cultivator who has been rendered homeless due to flood, erosion or earthquake.</a:t>
            </a:r>
          </a:p>
          <a:p>
            <a:pPr marL="457200" indent="-457200" algn="just">
              <a:buFont typeface="+mj-lt"/>
              <a:buAutoNum type="arabicPeriod"/>
            </a:pPr>
            <a:r>
              <a:rPr lang="en-US" sz="2400" dirty="0" smtClean="0">
                <a:latin typeface="Perpetua" pitchFamily="18" charset="0"/>
              </a:rPr>
              <a:t>Landless cultivator.</a:t>
            </a:r>
          </a:p>
          <a:p>
            <a:pPr marL="457200" indent="-457200" algn="just">
              <a:buFont typeface="+mj-lt"/>
              <a:buAutoNum type="arabicPeriod"/>
            </a:pPr>
            <a:r>
              <a:rPr lang="en-US" sz="2400" dirty="0" smtClean="0">
                <a:latin typeface="Perpetua" pitchFamily="18" charset="0"/>
              </a:rPr>
              <a:t>Agricultural Farming Corporation as defined in the Assam Agricultural Corporation Act, 1973.</a:t>
            </a:r>
          </a:p>
          <a:p>
            <a:pPr marL="457200" indent="-457200" algn="just">
              <a:buNone/>
            </a:pPr>
            <a:endParaRPr lang="en-US" sz="500" dirty="0" smtClean="0">
              <a:latin typeface="Perpetua" pitchFamily="18" charset="0"/>
            </a:endParaRPr>
          </a:p>
          <a:p>
            <a:pPr marL="457200" indent="-457200" algn="just">
              <a:buFont typeface="Wingdings" pitchFamily="2" charset="2"/>
              <a:buChar char="Ø"/>
            </a:pPr>
            <a:r>
              <a:rPr lang="en-US" sz="2400" dirty="0" smtClean="0">
                <a:latin typeface="Perpetua" pitchFamily="18" charset="0"/>
              </a:rPr>
              <a:t>A tenant, who is in occupation of any land transferred to and vested in the State Government but who does not take settlement of such land, shall acquire no right, title and interest in such land and shall be liable to </a:t>
            </a:r>
            <a:r>
              <a:rPr lang="en-US" sz="2400" dirty="0" err="1" smtClean="0">
                <a:latin typeface="Perpetua" pitchFamily="18" charset="0"/>
              </a:rPr>
              <a:t>ejectment</a:t>
            </a:r>
            <a:r>
              <a:rPr lang="en-US" sz="2400" dirty="0" smtClean="0">
                <a:latin typeface="Perpetua" pitchFamily="18" charset="0"/>
              </a:rPr>
              <a:t>, without prejudice to any other action that may be taken under the relevant provisions of the Assam Land and Revenue Regulations, 1886 or any other law of the time being in force</a:t>
            </a:r>
            <a:r>
              <a:rPr lang="en-US" sz="2400" dirty="0" smtClean="0"/>
              <a:t>.</a:t>
            </a:r>
            <a:endParaRPr lang="en-US" sz="2400" dirty="0" smtClean="0">
              <a:latin typeface="Perpetua" pitchFamily="18" charset="0"/>
            </a:endParaRPr>
          </a:p>
          <a:p>
            <a:pPr>
              <a:buNone/>
            </a:pPr>
            <a:endParaRPr lang="en-US" dirty="0"/>
          </a:p>
        </p:txBody>
      </p:sp>
      <p:sp>
        <p:nvSpPr>
          <p:cNvPr id="4" name="TextBox 3"/>
          <p:cNvSpPr txBox="1"/>
          <p:nvPr/>
        </p:nvSpPr>
        <p:spPr>
          <a:xfrm>
            <a:off x="4972047" y="660084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20</a:t>
            </a:r>
            <a:endParaRPr lang="en-US" sz="1600" b="1"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171559"/>
            <a:ext cx="10001320" cy="5626092"/>
          </a:xfrm>
        </p:spPr>
        <p:txBody>
          <a:bodyPr>
            <a:normAutofit fontScale="92500" lnSpcReduction="20000"/>
          </a:bodyPr>
          <a:lstStyle/>
          <a:p>
            <a:pPr algn="just"/>
            <a:r>
              <a:rPr lang="en-US" dirty="0" smtClean="0">
                <a:latin typeface="Perpetua" pitchFamily="18" charset="0"/>
              </a:rPr>
              <a:t>If, from the final statement, it appears that any person holds any land under annual lease granted by the State Government, which, with or without the lands already held by him, exceeds in the aggregate of the limit fixed, then notwithstanding anything to the contrary in any law or agreement, the Collector shall, after issue of one month’s notice take over the excess land under annual lease and may eject any person who may be in possession of such land, and may thereupon dispose of.</a:t>
            </a:r>
          </a:p>
          <a:p>
            <a:pPr algn="just"/>
            <a:r>
              <a:rPr lang="en-US" dirty="0" smtClean="0">
                <a:latin typeface="Perpetua" pitchFamily="18" charset="0"/>
              </a:rPr>
              <a:t>No compensation for the land itself shall be payable for taking it over.</a:t>
            </a:r>
          </a:p>
          <a:p>
            <a:pPr algn="just"/>
            <a:r>
              <a:rPr lang="en-US" dirty="0" smtClean="0">
                <a:latin typeface="Perpetua" pitchFamily="18" charset="0"/>
              </a:rPr>
              <a:t>Where there is any building or structure or crop on the land, the owner thereof shall be given the option of removing it within the prescribed period, and if he does not do so, then the building, structure, or crop, as the case may be, shall be sold in public auction, and the sale proceeds, after deduction of the cost of auction, if any, shall be paid to him.</a:t>
            </a:r>
          </a:p>
          <a:p>
            <a:pPr algn="just"/>
            <a:r>
              <a:rPr lang="en-US" dirty="0" smtClean="0">
                <a:latin typeface="Perpetua" pitchFamily="18" charset="0"/>
              </a:rPr>
              <a:t>If there are any fruit-trees on the land then an amount fixed by the Collector after considering the value, nature, condition and number of such trees shall be payable as compensation thereof, but such amount shall not exceed 25 times the annual land revenue payable for the land.</a:t>
            </a:r>
            <a:endParaRPr lang="en-US" dirty="0">
              <a:latin typeface="Perpetua" pitchFamily="18" charset="0"/>
            </a:endParaRPr>
          </a:p>
        </p:txBody>
      </p:sp>
      <p:sp>
        <p:nvSpPr>
          <p:cNvPr id="5" name="Title 2"/>
          <p:cNvSpPr>
            <a:spLocks noGrp="1"/>
          </p:cNvSpPr>
          <p:nvPr>
            <p:ph type="title"/>
          </p:nvPr>
        </p:nvSpPr>
        <p:spPr>
          <a:xfrm>
            <a:off x="337507" y="149995"/>
            <a:ext cx="9788792" cy="900119"/>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Excess land under annual lease </a:t>
            </a:r>
            <a:br>
              <a:rPr lang="en-IN" sz="2800" b="1" dirty="0">
                <a:solidFill>
                  <a:schemeClr val="bg1"/>
                </a:solidFill>
                <a:latin typeface="Verdana" pitchFamily="34" charset="0"/>
                <a:ea typeface="Verdana" pitchFamily="34" charset="0"/>
              </a:rPr>
            </a:br>
            <a:r>
              <a:rPr lang="en-IN" sz="2800" b="1" dirty="0">
                <a:solidFill>
                  <a:schemeClr val="bg1"/>
                </a:solidFill>
                <a:latin typeface="Verdana" pitchFamily="34" charset="0"/>
                <a:ea typeface="Verdana" pitchFamily="34" charset="0"/>
              </a:rPr>
              <a:t>(Sec-19)</a:t>
            </a:r>
            <a:endParaRPr lang="en-US" sz="2800" b="1" dirty="0">
              <a:solidFill>
                <a:schemeClr val="bg1"/>
              </a:solidFill>
              <a:latin typeface="Verdana" pitchFamily="34" charset="0"/>
              <a:ea typeface="Verdana" pitchFamily="34" charset="0"/>
            </a:endParaRPr>
          </a:p>
        </p:txBody>
      </p:sp>
      <p:sp>
        <p:nvSpPr>
          <p:cNvPr id="6" name="TextBox 5"/>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21</a:t>
            </a:r>
            <a:endParaRPr lang="en-US" sz="16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1171558"/>
            <a:ext cx="9858444" cy="5857916"/>
          </a:xfrm>
        </p:spPr>
        <p:txBody>
          <a:bodyPr>
            <a:normAutofit fontScale="85000" lnSpcReduction="20000"/>
          </a:bodyPr>
          <a:lstStyle/>
          <a:p>
            <a:pPr algn="just"/>
            <a:r>
              <a:rPr lang="en-US" b="1" u="sng" dirty="0" smtClean="0">
                <a:latin typeface="Perpetua" pitchFamily="18" charset="0"/>
              </a:rPr>
              <a:t>Ceiling on future acquisition by transfer, etc.</a:t>
            </a:r>
            <a:r>
              <a:rPr lang="en-US" b="1" dirty="0" smtClean="0">
                <a:latin typeface="Perpetua" pitchFamily="18" charset="0"/>
              </a:rPr>
              <a:t> :-</a:t>
            </a:r>
          </a:p>
          <a:p>
            <a:pPr algn="just">
              <a:buFont typeface="Wingdings" pitchFamily="2" charset="2"/>
              <a:buChar char="Ø"/>
            </a:pPr>
            <a:r>
              <a:rPr lang="en-US" dirty="0" smtClean="0">
                <a:latin typeface="Perpetua" pitchFamily="18" charset="0"/>
              </a:rPr>
              <a:t>Notwithstanding anything to the contrary in any law, usage, contract or agreement, from and after the commencement of this Act, no person as owner, tenant or mortgagee in possession shall acquire or possess by transfer, exchange, lease, agreement or settlement any land which, with or without the lands already held by him shall in the aggregate exceed the limit fixed under this Act.</a:t>
            </a:r>
          </a:p>
          <a:p>
            <a:pPr algn="just">
              <a:buFont typeface="Wingdings" pitchFamily="2" charset="2"/>
              <a:buChar char="Ø"/>
            </a:pPr>
            <a:r>
              <a:rPr lang="en-US" dirty="0" smtClean="0">
                <a:latin typeface="Perpetua" pitchFamily="18" charset="0"/>
              </a:rPr>
              <a:t> From and after the commencement of this Act, no document evidencing any transaction for acquisition or possession of any land by way of transfer, exchange, lease, agreement or settlement shall be registered, unless a declaration in writing and duly verified is made and filed by the transferee before the competent registering authority under the Indian Registration Act, 1908 about the total area of land held or possessed by him or any member of his family as owner or tenant:</a:t>
            </a:r>
          </a:p>
          <a:p>
            <a:pPr algn="just">
              <a:buNone/>
            </a:pPr>
            <a:r>
              <a:rPr lang="en-US" dirty="0" smtClean="0">
                <a:latin typeface="Perpetua" pitchFamily="18" charset="0"/>
              </a:rPr>
              <a:t>		Provided in case of any transaction which does not require registration, the aforesaid declaration shall be filed before the Collector or any officer </a:t>
            </a:r>
            <a:r>
              <a:rPr lang="en-US" dirty="0" err="1" smtClean="0">
                <a:latin typeface="Perpetua" pitchFamily="18" charset="0"/>
              </a:rPr>
              <a:t>authorised</a:t>
            </a:r>
            <a:r>
              <a:rPr lang="en-US" dirty="0" smtClean="0">
                <a:latin typeface="Perpetua" pitchFamily="18" charset="0"/>
              </a:rPr>
              <a:t> by him in his behalf.</a:t>
            </a:r>
          </a:p>
          <a:p>
            <a:pPr algn="just">
              <a:buFont typeface="Wingdings" pitchFamily="2" charset="2"/>
              <a:buChar char="Ø"/>
            </a:pPr>
            <a:r>
              <a:rPr lang="en-US" dirty="0" smtClean="0">
                <a:latin typeface="Perpetua" pitchFamily="18" charset="0"/>
              </a:rPr>
              <a:t>No registering authority shall register under the Indian Registration Act any document evidencing any transaction if, from the declaration made, it appears that the transaction has been effected in contravention of the provisions of this Act.</a:t>
            </a:r>
            <a:endParaRPr lang="en-US" dirty="0">
              <a:latin typeface="Perpetua" pitchFamily="18" charset="0"/>
            </a:endParaRPr>
          </a:p>
        </p:txBody>
      </p:sp>
      <p:sp>
        <p:nvSpPr>
          <p:cNvPr id="4" name="Title 2"/>
          <p:cNvSpPr>
            <a:spLocks noGrp="1"/>
          </p:cNvSpPr>
          <p:nvPr>
            <p:ph type="title"/>
          </p:nvPr>
        </p:nvSpPr>
        <p:spPr>
          <a:xfrm>
            <a:off x="400015" y="171426"/>
            <a:ext cx="9787006" cy="928694"/>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Ceiling on future acquisition</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(Sec-20,21 &amp; 22)</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22</a:t>
            </a:r>
            <a:endParaRPr lang="en-US" sz="1600" b="1" dirty="0">
              <a:solidFill>
                <a:schemeClr val="bg1"/>
              </a:solidFill>
            </a:endParaRPr>
          </a:p>
        </p:txBody>
      </p:sp>
      <p:sp>
        <p:nvSpPr>
          <p:cNvPr id="6" name="Rectangle 5"/>
          <p:cNvSpPr/>
          <p:nvPr/>
        </p:nvSpPr>
        <p:spPr>
          <a:xfrm>
            <a:off x="8401071" y="6600846"/>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528616"/>
            <a:ext cx="9929882" cy="6500858"/>
          </a:xfrm>
        </p:spPr>
        <p:txBody>
          <a:bodyPr>
            <a:normAutofit/>
          </a:bodyPr>
          <a:lstStyle/>
          <a:p>
            <a:pPr algn="just"/>
            <a:r>
              <a:rPr lang="en-US" sz="2400" b="1" u="sng" dirty="0" smtClean="0">
                <a:latin typeface="Perpetua" pitchFamily="18" charset="0"/>
              </a:rPr>
              <a:t>Penalty for contravention </a:t>
            </a:r>
            <a:r>
              <a:rPr lang="en-US" sz="2400" b="1" dirty="0" smtClean="0">
                <a:latin typeface="Perpetua" pitchFamily="18" charset="0"/>
              </a:rPr>
              <a:t>:-</a:t>
            </a:r>
          </a:p>
          <a:p>
            <a:pPr algn="just">
              <a:buNone/>
            </a:pPr>
            <a:endParaRPr lang="en-US" sz="400" b="1" dirty="0" smtClean="0">
              <a:latin typeface="Perpetua" pitchFamily="18" charset="0"/>
            </a:endParaRPr>
          </a:p>
          <a:p>
            <a:pPr algn="just">
              <a:buFont typeface="Wingdings" pitchFamily="2" charset="2"/>
              <a:buChar char="Ø"/>
            </a:pPr>
            <a:r>
              <a:rPr lang="en-US" sz="2400" dirty="0" smtClean="0">
                <a:latin typeface="Perpetua" pitchFamily="18" charset="0"/>
              </a:rPr>
              <a:t>No right, title and interest shall accrue in </a:t>
            </a:r>
            <a:r>
              <a:rPr lang="en-US" sz="2400" dirty="0" err="1" smtClean="0">
                <a:latin typeface="Perpetua" pitchFamily="18" charset="0"/>
              </a:rPr>
              <a:t>favour</a:t>
            </a:r>
            <a:r>
              <a:rPr lang="en-US" sz="2400" dirty="0" smtClean="0">
                <a:latin typeface="Perpetua" pitchFamily="18" charset="0"/>
              </a:rPr>
              <a:t> of the transferee in any land in excess of the limit fixed under this Act by virtue of any transaction made in contravention of this Act, and as a penalty for such transaction the rights and interest of the transferor in such excess land purported to be transferred by such transaction to the transferee shall be deemed to have been transferred to the Government; and the transferee, his assignee or any other person in occupation of the land on his behalf or through him shall be liable to be ejected in the manner prescribed by the Collector or any other officer </a:t>
            </a:r>
            <a:r>
              <a:rPr lang="en-US" sz="2400" dirty="0" err="1" smtClean="0">
                <a:latin typeface="Perpetua" pitchFamily="18" charset="0"/>
              </a:rPr>
              <a:t>authorised</a:t>
            </a:r>
            <a:r>
              <a:rPr lang="en-US" sz="2400" dirty="0" smtClean="0">
                <a:latin typeface="Perpetua" pitchFamily="18" charset="0"/>
              </a:rPr>
              <a:t> in this behalf :</a:t>
            </a:r>
          </a:p>
          <a:p>
            <a:pPr algn="just">
              <a:buNone/>
            </a:pPr>
            <a:r>
              <a:rPr lang="en-US" sz="2400" dirty="0" smtClean="0">
                <a:latin typeface="Perpetua" pitchFamily="18" charset="0"/>
              </a:rPr>
              <a:t>		Provided that nothing shall affect the liability, if any, of the transferee for payment of consideration for any such transaction.</a:t>
            </a:r>
          </a:p>
          <a:p>
            <a:pPr algn="just">
              <a:buNone/>
            </a:pPr>
            <a:r>
              <a:rPr lang="en-US" sz="2400" dirty="0" smtClean="0">
                <a:latin typeface="Perpetua" pitchFamily="18" charset="0"/>
              </a:rPr>
              <a:t>		Provided that no suit or proceeding by the </a:t>
            </a:r>
            <a:r>
              <a:rPr lang="en-US" sz="2400" dirty="0" err="1" smtClean="0">
                <a:latin typeface="Perpetua" pitchFamily="18" charset="0"/>
              </a:rPr>
              <a:t>transfaree</a:t>
            </a:r>
            <a:r>
              <a:rPr lang="en-US" sz="2400" dirty="0" smtClean="0">
                <a:latin typeface="Perpetua" pitchFamily="18" charset="0"/>
              </a:rPr>
              <a:t> shall lie in any court for recovery of the consideration for any such transaction.</a:t>
            </a:r>
            <a:endParaRPr lang="en-US" sz="2400" dirty="0">
              <a:latin typeface="Perpetua" pitchFamily="18" charset="0"/>
            </a:endParaRPr>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23</a:t>
            </a:r>
            <a:endParaRPr lang="en-US" sz="1600" b="1" dirty="0">
              <a:solidFill>
                <a:schemeClr val="bg1"/>
              </a:solidFill>
            </a:endParaRPr>
          </a:p>
        </p:txBody>
      </p:sp>
      <p:sp>
        <p:nvSpPr>
          <p:cNvPr id="5" name="Rectangle 4"/>
          <p:cNvSpPr/>
          <p:nvPr/>
        </p:nvSpPr>
        <p:spPr>
          <a:xfrm>
            <a:off x="8115319" y="6457970"/>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528616"/>
            <a:ext cx="9929882" cy="6269034"/>
          </a:xfrm>
        </p:spPr>
        <p:txBody>
          <a:bodyPr>
            <a:normAutofit/>
          </a:bodyPr>
          <a:lstStyle/>
          <a:p>
            <a:pPr algn="just"/>
            <a:r>
              <a:rPr lang="en-US" sz="2400" b="1" u="sng" dirty="0" smtClean="0">
                <a:latin typeface="Perpetua" pitchFamily="18" charset="0"/>
              </a:rPr>
              <a:t>Ceiling on future acquisition by inheritance</a:t>
            </a:r>
            <a:r>
              <a:rPr lang="en-US" sz="2400" b="1" dirty="0" smtClean="0">
                <a:latin typeface="Perpetua" pitchFamily="18" charset="0"/>
              </a:rPr>
              <a:t> :-</a:t>
            </a:r>
          </a:p>
          <a:p>
            <a:pPr algn="just">
              <a:buNone/>
            </a:pPr>
            <a:endParaRPr lang="en-US" sz="1000" dirty="0" smtClean="0">
              <a:latin typeface="Perpetua" pitchFamily="18" charset="0"/>
            </a:endParaRPr>
          </a:p>
          <a:p>
            <a:pPr algn="just">
              <a:buFont typeface="Wingdings" pitchFamily="2" charset="2"/>
              <a:buChar char="Ø"/>
            </a:pPr>
            <a:r>
              <a:rPr lang="en-US" sz="2400" dirty="0" smtClean="0">
                <a:latin typeface="Perpetua" pitchFamily="18" charset="0"/>
              </a:rPr>
              <a:t>If, after the commencement of his Act, any person as owner or tenant or mortgagee in possession acquires by inheritance or by bequest or gift from a person to whom he is an heir of any land which, with or without the lands already held by him exceeds in the aggregate of the limit fixed under of this Act, then he shall within the prescribed period submit to the Collector a return giving the particulars of all lands and selecting the lands he desires to retain.</a:t>
            </a:r>
          </a:p>
          <a:p>
            <a:pPr algn="just">
              <a:buFont typeface="Wingdings" pitchFamily="2" charset="2"/>
              <a:buChar char="Ø"/>
            </a:pPr>
            <a:r>
              <a:rPr lang="en-US" sz="2400" dirty="0" smtClean="0">
                <a:latin typeface="Perpetua" pitchFamily="18" charset="0"/>
              </a:rPr>
              <a:t>if he fails to submit the return and select his lands within the prescribed period, then the Collector may obtain the information and select the lands.</a:t>
            </a:r>
          </a:p>
          <a:p>
            <a:pPr algn="just">
              <a:buFont typeface="Wingdings" pitchFamily="2" charset="2"/>
              <a:buChar char="Ø"/>
            </a:pPr>
            <a:r>
              <a:rPr lang="en-US" sz="2400" dirty="0" smtClean="0">
                <a:latin typeface="Perpetua" pitchFamily="18" charset="0"/>
              </a:rPr>
              <a:t>The Collector shall then prepare a draft statement and make the same final and thereupon all the provisions of this Act shall apply </a:t>
            </a:r>
            <a:r>
              <a:rPr lang="en-US" sz="2400" i="1" dirty="0" smtClean="0">
                <a:latin typeface="Perpetua" pitchFamily="18" charset="0"/>
              </a:rPr>
              <a:t>mutatis mutandis</a:t>
            </a:r>
            <a:r>
              <a:rPr lang="en-US" sz="2400" dirty="0" smtClean="0">
                <a:latin typeface="Perpetua" pitchFamily="18" charset="0"/>
              </a:rPr>
              <a:t>.</a:t>
            </a:r>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24</a:t>
            </a:r>
            <a:endParaRPr lang="en-US" sz="1600" b="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3121" y="1425163"/>
            <a:ext cx="9957564" cy="5475723"/>
          </a:xfrm>
        </p:spPr>
        <p:txBody>
          <a:bodyPr>
            <a:normAutofit fontScale="92500" lnSpcReduction="10000"/>
          </a:bodyPr>
          <a:lstStyle/>
          <a:p>
            <a:pPr algn="just"/>
            <a:r>
              <a:rPr lang="en-US" b="1" dirty="0">
                <a:latin typeface="Perpetua" pitchFamily="18" charset="0"/>
              </a:rPr>
              <a:t>No landlord </a:t>
            </a:r>
            <a:r>
              <a:rPr lang="en-US" dirty="0">
                <a:latin typeface="Perpetua" pitchFamily="18" charset="0"/>
              </a:rPr>
              <a:t>shall be entitled to terminate the tenancy of any person on the ground of his requiring the land for his </a:t>
            </a:r>
            <a:r>
              <a:rPr lang="en-US" b="1" dirty="0">
                <a:latin typeface="Perpetua" pitchFamily="18" charset="0"/>
              </a:rPr>
              <a:t>personal cultivation except</a:t>
            </a:r>
            <a:r>
              <a:rPr lang="en-US" dirty="0">
                <a:latin typeface="Perpetua" pitchFamily="18" charset="0"/>
              </a:rPr>
              <a:t> under the following circumstances, namely :</a:t>
            </a:r>
          </a:p>
          <a:p>
            <a:pPr algn="just">
              <a:buFont typeface="Wingdings" pitchFamily="2" charset="2"/>
              <a:buChar char="ü"/>
            </a:pPr>
            <a:r>
              <a:rPr lang="en-US" dirty="0">
                <a:latin typeface="Perpetua" pitchFamily="18" charset="0"/>
              </a:rPr>
              <a:t>if the aggregate area of lands in actual occupation of a tenant </a:t>
            </a:r>
            <a:r>
              <a:rPr lang="en-US" b="1" dirty="0">
                <a:latin typeface="Perpetua" pitchFamily="18" charset="0"/>
              </a:rPr>
              <a:t>does not exceed 10 </a:t>
            </a:r>
            <a:r>
              <a:rPr lang="en-US" b="1" dirty="0" err="1">
                <a:latin typeface="Perpetua" pitchFamily="18" charset="0"/>
              </a:rPr>
              <a:t>bighas</a:t>
            </a:r>
            <a:r>
              <a:rPr lang="en-US" dirty="0">
                <a:latin typeface="Perpetua" pitchFamily="18" charset="0"/>
              </a:rPr>
              <a:t>, then he shall not be ejected </a:t>
            </a:r>
            <a:r>
              <a:rPr lang="en-US" dirty="0" err="1">
                <a:latin typeface="Perpetua" pitchFamily="18" charset="0"/>
              </a:rPr>
              <a:t>therefrom</a:t>
            </a:r>
            <a:r>
              <a:rPr lang="en-US" dirty="0">
                <a:latin typeface="Perpetua" pitchFamily="18" charset="0"/>
              </a:rPr>
              <a:t>, until he has been provided with land of equivalent value in the locality,</a:t>
            </a:r>
          </a:p>
          <a:p>
            <a:pPr algn="just">
              <a:buFont typeface="Wingdings" pitchFamily="2" charset="2"/>
              <a:buChar char="ü"/>
            </a:pPr>
            <a:r>
              <a:rPr lang="en-US" dirty="0">
                <a:latin typeface="Perpetua" pitchFamily="18" charset="0"/>
              </a:rPr>
              <a:t>if the aggregate area of lands in actual occupation of a tenant </a:t>
            </a:r>
            <a:r>
              <a:rPr lang="en-US" b="1" dirty="0">
                <a:latin typeface="Perpetua" pitchFamily="18" charset="0"/>
              </a:rPr>
              <a:t>exceeds 10 </a:t>
            </a:r>
            <a:r>
              <a:rPr lang="en-US" b="1" dirty="0" err="1">
                <a:latin typeface="Perpetua" pitchFamily="18" charset="0"/>
              </a:rPr>
              <a:t>bighas</a:t>
            </a:r>
            <a:r>
              <a:rPr lang="en-US" dirty="0">
                <a:latin typeface="Perpetua" pitchFamily="18" charset="0"/>
              </a:rPr>
              <a:t>, then the tenant shall not be ejected from a minimum area of 10 </a:t>
            </a:r>
            <a:r>
              <a:rPr lang="en-US" dirty="0" err="1">
                <a:latin typeface="Perpetua" pitchFamily="18" charset="0"/>
              </a:rPr>
              <a:t>bighas</a:t>
            </a:r>
            <a:r>
              <a:rPr lang="en-US" dirty="0">
                <a:latin typeface="Perpetua" pitchFamily="18" charset="0"/>
              </a:rPr>
              <a:t> as selected by him (tenant), until he has been provided with land of equivalent value in the locality, but the landlord shall be entitled to resume for personal cultivation any area in excess of these 10 </a:t>
            </a:r>
            <a:r>
              <a:rPr lang="en-US" dirty="0" err="1">
                <a:latin typeface="Perpetua" pitchFamily="18" charset="0"/>
              </a:rPr>
              <a:t>bighas</a:t>
            </a:r>
            <a:r>
              <a:rPr lang="en-US" dirty="0">
                <a:latin typeface="Perpetua" pitchFamily="18" charset="0"/>
              </a:rPr>
              <a:t>.</a:t>
            </a:r>
          </a:p>
          <a:p>
            <a:pPr algn="just"/>
            <a:r>
              <a:rPr lang="en-US" dirty="0">
                <a:latin typeface="Perpetua" pitchFamily="18" charset="0"/>
              </a:rPr>
              <a:t>The </a:t>
            </a:r>
            <a:r>
              <a:rPr lang="en-US" b="1" dirty="0">
                <a:latin typeface="Perpetua" pitchFamily="18" charset="0"/>
              </a:rPr>
              <a:t>right of resumption </a:t>
            </a:r>
            <a:r>
              <a:rPr lang="en-US" dirty="0">
                <a:latin typeface="Perpetua" pitchFamily="18" charset="0"/>
              </a:rPr>
              <a:t>shall be exercisable by only those landlords whose income by </a:t>
            </a:r>
            <a:r>
              <a:rPr lang="en-US" b="1" dirty="0">
                <a:latin typeface="Perpetua" pitchFamily="18" charset="0"/>
              </a:rPr>
              <a:t>cultivation of land is the principal source of income </a:t>
            </a:r>
            <a:r>
              <a:rPr lang="en-US" dirty="0">
                <a:latin typeface="Perpetua" pitchFamily="18" charset="0"/>
              </a:rPr>
              <a:t>for their maintenance.</a:t>
            </a:r>
          </a:p>
        </p:txBody>
      </p:sp>
      <p:sp>
        <p:nvSpPr>
          <p:cNvPr id="4" name="Title 2"/>
          <p:cNvSpPr>
            <a:spLocks noGrp="1"/>
          </p:cNvSpPr>
          <p:nvPr>
            <p:ph type="title"/>
          </p:nvPr>
        </p:nvSpPr>
        <p:spPr>
          <a:xfrm>
            <a:off x="337507" y="288370"/>
            <a:ext cx="9788792" cy="911763"/>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Resumption for personal cultivation by the landlord (Sec-23)</a:t>
            </a:r>
            <a:endParaRPr lang="en-US" sz="2800" b="1" dirty="0">
              <a:solidFill>
                <a:schemeClr val="bg1"/>
              </a:solidFill>
              <a:latin typeface="Verdana" pitchFamily="34" charset="0"/>
              <a:ea typeface="Verdana" pitchFamily="34" charset="0"/>
            </a:endParaRPr>
          </a:p>
        </p:txBody>
      </p:sp>
      <p:sp>
        <p:nvSpPr>
          <p:cNvPr id="6" name="TextBox 5"/>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25</a:t>
            </a:r>
            <a:endParaRPr lang="en-US" sz="1600" b="1"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3121" y="1171558"/>
            <a:ext cx="9873178" cy="5729327"/>
          </a:xfrm>
        </p:spPr>
        <p:txBody>
          <a:bodyPr>
            <a:noAutofit/>
          </a:bodyPr>
          <a:lstStyle/>
          <a:p>
            <a:pPr algn="just">
              <a:buNone/>
            </a:pPr>
            <a:endParaRPr lang="en-US" sz="100" dirty="0" smtClean="0">
              <a:latin typeface="Perpetua" pitchFamily="18" charset="0"/>
            </a:endParaRPr>
          </a:p>
          <a:p>
            <a:pPr algn="just"/>
            <a:r>
              <a:rPr lang="en-US" sz="2400" dirty="0" smtClean="0">
                <a:latin typeface="Perpetua" pitchFamily="18" charset="0"/>
              </a:rPr>
              <a:t>No tenant shall after the expiry of a period of 5 years from the commencement of this Act, be ejected on the ground that the landlord requires the land for his personal cultivation :</a:t>
            </a:r>
          </a:p>
          <a:p>
            <a:pPr algn="just">
              <a:buNone/>
            </a:pPr>
            <a:r>
              <a:rPr lang="en-US" sz="2400" dirty="0" smtClean="0">
                <a:latin typeface="Perpetua" pitchFamily="18" charset="0"/>
              </a:rPr>
              <a:t>		Provided that if the landlord is- (a) a minor, or (b) a widow, or (c) person subject to any physical or mental disability, or (d) a member of the Military, Naval or Air Forces of the Union, then the said period of 5 years shall commence-(a) on attainment of majority by the minor under the Indian Majority Act, 1985, or (b) on remarriage by the widow, or (c) on cessation of the disability of the landlord, or (d) on discharge or retirement of the landlord from the services of the Military, Naval or Air Forces of the Union.</a:t>
            </a:r>
          </a:p>
          <a:p>
            <a:pPr algn="just"/>
            <a:r>
              <a:rPr lang="en-US" sz="2400" dirty="0" smtClean="0">
                <a:latin typeface="Perpetua" pitchFamily="18" charset="0"/>
              </a:rPr>
              <a:t>If a landlord, who has ejected a tenant from any land on the ground of his requiring such land for his personal cultivation, fails to cultivate the land personally within one year or sublets it to other within two years from the date of his taking over possession, then the ejected tenant shall be entitled to restoration of possession in the manner prescribed.</a:t>
            </a:r>
          </a:p>
        </p:txBody>
      </p:sp>
      <p:sp>
        <p:nvSpPr>
          <p:cNvPr id="4" name="Title 2"/>
          <p:cNvSpPr>
            <a:spLocks noGrp="1"/>
          </p:cNvSpPr>
          <p:nvPr>
            <p:ph type="title"/>
          </p:nvPr>
        </p:nvSpPr>
        <p:spPr>
          <a:xfrm>
            <a:off x="400015" y="171426"/>
            <a:ext cx="9715568" cy="1000132"/>
          </a:xfrm>
          <a:solidFill>
            <a:schemeClr val="accent1"/>
          </a:solidFill>
        </p:spPr>
        <p:txBody>
          <a:bodyPr>
            <a:noAutofit/>
          </a:bodyPr>
          <a:lstStyle/>
          <a:p>
            <a:r>
              <a:rPr lang="en-IN" sz="2800" b="1" dirty="0" smtClean="0">
                <a:solidFill>
                  <a:schemeClr val="bg1"/>
                </a:solidFill>
                <a:latin typeface="Verdana" pitchFamily="34" charset="0"/>
                <a:ea typeface="Verdana" pitchFamily="34" charset="0"/>
              </a:rPr>
              <a:t>Ejection of tenants, Restoration of possession, </a:t>
            </a:r>
            <a:r>
              <a:rPr lang="en-IN" sz="2800" b="1" dirty="0" err="1" smtClean="0">
                <a:solidFill>
                  <a:schemeClr val="bg1"/>
                </a:solidFill>
                <a:latin typeface="Verdana" pitchFamily="34" charset="0"/>
                <a:ea typeface="Verdana" pitchFamily="34" charset="0"/>
              </a:rPr>
              <a:t>compensasion</a:t>
            </a:r>
            <a:r>
              <a:rPr lang="en-IN" sz="2800" b="1" dirty="0" smtClean="0">
                <a:solidFill>
                  <a:schemeClr val="bg1"/>
                </a:solidFill>
                <a:latin typeface="Verdana" pitchFamily="34" charset="0"/>
                <a:ea typeface="Verdana" pitchFamily="34" charset="0"/>
              </a:rPr>
              <a:t> &amp; resumption (Sec- 24,25,26&amp;27)</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26</a:t>
            </a:r>
            <a:endParaRPr lang="en-US" sz="1600" b="1" dirty="0">
              <a:solidFill>
                <a:schemeClr val="bg1"/>
              </a:solidFill>
            </a:endParaRPr>
          </a:p>
        </p:txBody>
      </p:sp>
      <p:sp>
        <p:nvSpPr>
          <p:cNvPr id="6" name="Rectangle 5"/>
          <p:cNvSpPr/>
          <p:nvPr/>
        </p:nvSpPr>
        <p:spPr>
          <a:xfrm>
            <a:off x="8901137" y="6800790"/>
            <a:ext cx="1268296" cy="400110"/>
          </a:xfrm>
          <a:prstGeom prst="rect">
            <a:avLst/>
          </a:prstGeom>
        </p:spPr>
        <p:txBody>
          <a:bodyPr wrap="none">
            <a:spAutoFit/>
          </a:bodyPr>
          <a:lstStyle/>
          <a:p>
            <a:r>
              <a:rPr lang="en-US" b="1" i="1" dirty="0" smtClean="0">
                <a:solidFill>
                  <a:srgbClr val="00B050"/>
                </a:solidFill>
                <a:latin typeface="Lucida Calligraphy" pitchFamily="66" charset="0"/>
              </a:rPr>
              <a:t>Contd....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242864"/>
            <a:ext cx="9929882" cy="6715172"/>
          </a:xfrm>
        </p:spPr>
        <p:txBody>
          <a:bodyPr>
            <a:normAutofit/>
          </a:bodyPr>
          <a:lstStyle/>
          <a:p>
            <a:pPr algn="just"/>
            <a:r>
              <a:rPr lang="en-US" sz="2400" dirty="0" smtClean="0">
                <a:latin typeface="Perpetua" pitchFamily="18" charset="0"/>
              </a:rPr>
              <a:t>Notwithstanding anything to the contrary in any law or agreement, any tenant who has been ejected within two years, next before the 12th day of November, 1955 on the ground of the landlords requiring the land for his personal cultivation, but who would not have been liable to be so ejected, shall be entitled to restoration of possession as if the provisions aforementioned were then in force.</a:t>
            </a:r>
          </a:p>
          <a:p>
            <a:pPr algn="just"/>
            <a:r>
              <a:rPr lang="en-US" sz="2400" dirty="0" smtClean="0">
                <a:latin typeface="Perpetua" pitchFamily="18" charset="0"/>
              </a:rPr>
              <a:t>Notwithstanding anything to the contrary in any law or contract, a tenant who is ejected, shall be entitled to receive compensation for any improvement made by him on the land from which he has been ejected.</a:t>
            </a:r>
          </a:p>
          <a:p>
            <a:pPr algn="just"/>
            <a:r>
              <a:rPr lang="en-US" sz="2400" dirty="0" smtClean="0">
                <a:latin typeface="Perpetua" pitchFamily="18" charset="0"/>
              </a:rPr>
              <a:t>In determining compensation the following matters shall be taken into consideration, namely:</a:t>
            </a:r>
          </a:p>
          <a:p>
            <a:pPr algn="just">
              <a:buFont typeface="Wingdings" pitchFamily="2" charset="2"/>
              <a:buChar char="Ø"/>
            </a:pPr>
            <a:r>
              <a:rPr lang="en-US" sz="2400" dirty="0" smtClean="0">
                <a:latin typeface="Perpetua" pitchFamily="18" charset="0"/>
              </a:rPr>
              <a:t> the enhancement of the value of the land due to the improvement,</a:t>
            </a:r>
          </a:p>
          <a:p>
            <a:pPr algn="just">
              <a:buFont typeface="Wingdings" pitchFamily="2" charset="2"/>
              <a:buChar char="Ø"/>
            </a:pPr>
            <a:r>
              <a:rPr lang="en-US" sz="2400" dirty="0" smtClean="0">
                <a:latin typeface="Perpetua" pitchFamily="18" charset="0"/>
              </a:rPr>
              <a:t>probable duration of the effect of the improvement,</a:t>
            </a:r>
          </a:p>
          <a:p>
            <a:pPr algn="just">
              <a:buFont typeface="Wingdings" pitchFamily="2" charset="2"/>
              <a:buChar char="Ø"/>
            </a:pPr>
            <a:r>
              <a:rPr lang="en-US" sz="2400" dirty="0" err="1" smtClean="0">
                <a:latin typeface="Perpetua" pitchFamily="18" charset="0"/>
              </a:rPr>
              <a:t>labour</a:t>
            </a:r>
            <a:r>
              <a:rPr lang="en-US" sz="2400" dirty="0" smtClean="0">
                <a:latin typeface="Perpetua" pitchFamily="18" charset="0"/>
              </a:rPr>
              <a:t> and capital spent by the tenant by the landlord in consideration of the improvement.</a:t>
            </a:r>
          </a:p>
          <a:p>
            <a:pPr algn="just">
              <a:buFont typeface="Wingdings" pitchFamily="2" charset="2"/>
              <a:buChar char="Ø"/>
            </a:pPr>
            <a:r>
              <a:rPr lang="en-US" sz="2400" dirty="0" smtClean="0">
                <a:latin typeface="Perpetua" pitchFamily="18" charset="0"/>
              </a:rPr>
              <a:t>Any advantage allowed to the tenant by the landlord in consideration of the improvement.</a:t>
            </a:r>
          </a:p>
          <a:p>
            <a:endParaRPr lang="en-US" dirty="0"/>
          </a:p>
        </p:txBody>
      </p:sp>
      <p:sp>
        <p:nvSpPr>
          <p:cNvPr id="4" name="TextBox 3"/>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27</a:t>
            </a:r>
            <a:endParaRPr lang="en-US" sz="1600" b="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242864"/>
            <a:ext cx="9929882" cy="6786610"/>
          </a:xfrm>
        </p:spPr>
        <p:txBody>
          <a:bodyPr>
            <a:normAutofit fontScale="70000" lnSpcReduction="20000"/>
          </a:bodyPr>
          <a:lstStyle/>
          <a:p>
            <a:pPr algn="just"/>
            <a:r>
              <a:rPr lang="en-US" sz="3100" dirty="0" smtClean="0">
                <a:latin typeface="Perpetua" pitchFamily="18" charset="0"/>
              </a:rPr>
              <a:t>A landlord who wants to resume any land for personal cultivation shall give notice to his tenant to that effect and thereupon the tenant shall select the area under his occupation which he is entitled to retain under the provisions of this Act, and shall inform the landlord in writing within 30 days of the service of the notice.</a:t>
            </a:r>
          </a:p>
          <a:p>
            <a:pPr algn="just"/>
            <a:r>
              <a:rPr lang="en-US" sz="3100" dirty="0" smtClean="0">
                <a:latin typeface="Perpetua" pitchFamily="18" charset="0"/>
              </a:rPr>
              <a:t>The landlord may then, out of the area not so selected by the tenants, choose the area which he is entitled to resume and may terminate the tenancy thereof after giving the tenants not less than 60 days' notice in writing.</a:t>
            </a:r>
          </a:p>
          <a:p>
            <a:pPr algn="just"/>
            <a:r>
              <a:rPr lang="en-US" sz="3100" dirty="0" smtClean="0">
                <a:latin typeface="Perpetua" pitchFamily="18" charset="0"/>
              </a:rPr>
              <a:t>If no information as required is received by the landlord within 45 days of the service of notice, the landlord shall be entitled to select, in his discretion, the land for resumption and to terminate the tenancy thereof after giving the tenant not less than 60 days' notice in writing.</a:t>
            </a:r>
          </a:p>
          <a:p>
            <a:pPr algn="just"/>
            <a:r>
              <a:rPr lang="en-US" sz="3100" dirty="0" smtClean="0">
                <a:latin typeface="Perpetua" pitchFamily="18" charset="0"/>
              </a:rPr>
              <a:t>Notwithstanding anything to the contrary in any law or contract, no tenant of the land which has not been selected and demarcated for resumption for personal cultivation by the landlord and no tenant of the land which has been selected for resumption by the landlord but the proceeding for ejection wherefrom has not been instituted within the period, shall be ejected except on the grounds mentioned below and after giving at least 30 days' notice in writing-</a:t>
            </a:r>
          </a:p>
          <a:p>
            <a:pPr algn="just">
              <a:buFont typeface="Wingdings" pitchFamily="2" charset="2"/>
              <a:buChar char="ü"/>
            </a:pPr>
            <a:r>
              <a:rPr lang="en-US" sz="3100" dirty="0" smtClean="0">
                <a:latin typeface="Perpetua" pitchFamily="18" charset="0"/>
              </a:rPr>
              <a:t>that he has done any act which is destructive or permanently injurious to the land and failed to repair the damage within 90 days of service of notice given by the landlord ; or</a:t>
            </a:r>
          </a:p>
          <a:p>
            <a:pPr algn="just">
              <a:buFont typeface="Wingdings" pitchFamily="2" charset="2"/>
              <a:buChar char="ü"/>
            </a:pPr>
            <a:r>
              <a:rPr lang="en-US" sz="3100" dirty="0" smtClean="0">
                <a:latin typeface="Perpetua" pitchFamily="18" charset="0"/>
              </a:rPr>
              <a:t>that he has failed to pay the rent lawfully due to the landlord within 90 days of its becoming due ; or</a:t>
            </a:r>
          </a:p>
          <a:p>
            <a:pPr algn="just">
              <a:buFont typeface="Wingdings" pitchFamily="2" charset="2"/>
              <a:buChar char="ü"/>
            </a:pPr>
            <a:r>
              <a:rPr lang="en-US" sz="3100" dirty="0" smtClean="0">
                <a:latin typeface="Perpetua" pitchFamily="18" charset="0"/>
              </a:rPr>
              <a:t>that he has kept the land fallow for two consecutive years without any reasonable ground.</a:t>
            </a:r>
          </a:p>
          <a:p>
            <a:endParaRPr lang="en-US" dirty="0"/>
          </a:p>
        </p:txBody>
      </p:sp>
      <p:sp>
        <p:nvSpPr>
          <p:cNvPr id="4" name="TextBox 3"/>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28</a:t>
            </a:r>
            <a:endParaRPr lang="en-US" sz="16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40068" y="1125123"/>
            <a:ext cx="9501845" cy="5672526"/>
          </a:xfrm>
        </p:spPr>
        <p:txBody>
          <a:bodyPr>
            <a:normAutofit/>
          </a:bodyPr>
          <a:lstStyle/>
          <a:p>
            <a:pPr algn="just">
              <a:buFont typeface="Wingdings" pitchFamily="2" charset="2"/>
              <a:buChar char="Ø"/>
            </a:pPr>
            <a:r>
              <a:rPr lang="en-IN" b="1" dirty="0">
                <a:latin typeface="Perpetua" pitchFamily="18" charset="0"/>
                <a:ea typeface="Verdana" pitchFamily="34" charset="0"/>
              </a:rPr>
              <a:t>The Assam State Acquisition of  </a:t>
            </a:r>
            <a:r>
              <a:rPr lang="en-IN" b="1" dirty="0" err="1">
                <a:latin typeface="Perpetua" pitchFamily="18" charset="0"/>
                <a:ea typeface="Verdana" pitchFamily="34" charset="0"/>
              </a:rPr>
              <a:t>Zamindaries</a:t>
            </a:r>
            <a:r>
              <a:rPr lang="en-IN" b="1" dirty="0">
                <a:latin typeface="Perpetua" pitchFamily="18" charset="0"/>
                <a:ea typeface="Verdana" pitchFamily="34" charset="0"/>
              </a:rPr>
              <a:t> Act, 1951</a:t>
            </a:r>
          </a:p>
          <a:p>
            <a:pPr algn="just">
              <a:buNone/>
            </a:pPr>
            <a:endParaRPr lang="en-US" sz="200" b="1" dirty="0">
              <a:latin typeface="Perpetua" pitchFamily="18" charset="0"/>
              <a:ea typeface="Verdana" pitchFamily="34" charset="0"/>
            </a:endParaRPr>
          </a:p>
          <a:p>
            <a:pPr algn="just">
              <a:buFont typeface="Wingdings" pitchFamily="2" charset="2"/>
              <a:buChar char="Ø"/>
            </a:pPr>
            <a:r>
              <a:rPr lang="en-US" b="1" dirty="0">
                <a:latin typeface="Perpetua" pitchFamily="18" charset="0"/>
                <a:ea typeface="Verdana" pitchFamily="34" charset="0"/>
              </a:rPr>
              <a:t>The Assam State Acquisition of Land belonging to Religious or Charitable Institutions of Public Nature Act, 1959</a:t>
            </a:r>
          </a:p>
          <a:p>
            <a:pPr algn="just">
              <a:buNone/>
            </a:pPr>
            <a:endParaRPr lang="en-US" sz="300" b="1" dirty="0">
              <a:latin typeface="Perpetua" pitchFamily="18" charset="0"/>
              <a:ea typeface="Verdana" pitchFamily="34" charset="0"/>
            </a:endParaRPr>
          </a:p>
          <a:p>
            <a:pPr algn="just">
              <a:buFont typeface="Wingdings" pitchFamily="2" charset="2"/>
              <a:buChar char="Ø"/>
            </a:pPr>
            <a:r>
              <a:rPr lang="en-US" b="1" dirty="0">
                <a:latin typeface="Perpetua" pitchFamily="18" charset="0"/>
                <a:ea typeface="Verdana" pitchFamily="34" charset="0"/>
              </a:rPr>
              <a:t>The Assam Fixation of Ceiling on Land Holdings Act, 1956</a:t>
            </a:r>
          </a:p>
          <a:p>
            <a:pPr algn="just">
              <a:buNone/>
            </a:pPr>
            <a:endParaRPr lang="en-US" sz="500" b="1" dirty="0">
              <a:latin typeface="Perpetua" pitchFamily="18" charset="0"/>
              <a:ea typeface="Verdana" pitchFamily="34" charset="0"/>
            </a:endParaRPr>
          </a:p>
          <a:p>
            <a:pPr algn="just">
              <a:buFont typeface="Wingdings" pitchFamily="2" charset="2"/>
              <a:buChar char="Ø"/>
            </a:pPr>
            <a:r>
              <a:rPr lang="en-IN" b="1" dirty="0">
                <a:latin typeface="Perpetua" pitchFamily="18" charset="0"/>
                <a:ea typeface="Verdana" pitchFamily="34" charset="0"/>
              </a:rPr>
              <a:t>The Assam Consolidation of Holdings Act, 1960</a:t>
            </a:r>
          </a:p>
          <a:p>
            <a:pPr algn="just">
              <a:buNone/>
            </a:pPr>
            <a:endParaRPr lang="en-US" sz="300" b="1" dirty="0">
              <a:latin typeface="Perpetua" pitchFamily="18" charset="0"/>
              <a:ea typeface="Verdana" pitchFamily="34" charset="0"/>
            </a:endParaRPr>
          </a:p>
          <a:p>
            <a:pPr algn="just">
              <a:buFont typeface="Wingdings" pitchFamily="2" charset="2"/>
              <a:buChar char="Ø"/>
            </a:pPr>
            <a:r>
              <a:rPr lang="en-US" b="1" dirty="0">
                <a:latin typeface="Perpetua" pitchFamily="18" charset="0"/>
                <a:ea typeface="Verdana" pitchFamily="34" charset="0"/>
              </a:rPr>
              <a:t>The Assam </a:t>
            </a:r>
            <a:r>
              <a:rPr lang="en-US" b="1" dirty="0" err="1">
                <a:latin typeface="Perpetua" pitchFamily="18" charset="0"/>
                <a:ea typeface="Verdana" pitchFamily="34" charset="0"/>
              </a:rPr>
              <a:t>Gramdan</a:t>
            </a:r>
            <a:r>
              <a:rPr lang="en-US" b="1" dirty="0">
                <a:latin typeface="Perpetua" pitchFamily="18" charset="0"/>
                <a:ea typeface="Verdana" pitchFamily="34" charset="0"/>
              </a:rPr>
              <a:t> Act, 1961</a:t>
            </a:r>
          </a:p>
          <a:p>
            <a:pPr algn="just">
              <a:buNone/>
            </a:pPr>
            <a:endParaRPr lang="en-US" sz="600" b="1" dirty="0">
              <a:latin typeface="Perpetua" pitchFamily="18" charset="0"/>
              <a:ea typeface="Verdana" pitchFamily="34" charset="0"/>
            </a:endParaRPr>
          </a:p>
          <a:p>
            <a:pPr algn="just">
              <a:buFont typeface="Wingdings" pitchFamily="2" charset="2"/>
              <a:buChar char="Ø"/>
            </a:pPr>
            <a:r>
              <a:rPr lang="en-US" b="1" dirty="0">
                <a:latin typeface="Perpetua" pitchFamily="18" charset="0"/>
                <a:ea typeface="Verdana" pitchFamily="34" charset="0"/>
              </a:rPr>
              <a:t>The Assam </a:t>
            </a:r>
            <a:r>
              <a:rPr lang="en-US" b="1" dirty="0" err="1">
                <a:latin typeface="Perpetua" pitchFamily="18" charset="0"/>
                <a:ea typeface="Verdana" pitchFamily="34" charset="0"/>
              </a:rPr>
              <a:t>Bhoodan</a:t>
            </a:r>
            <a:r>
              <a:rPr lang="en-US" b="1" dirty="0">
                <a:latin typeface="Perpetua" pitchFamily="18" charset="0"/>
                <a:ea typeface="Verdana" pitchFamily="34" charset="0"/>
              </a:rPr>
              <a:t> Act, 1965</a:t>
            </a:r>
          </a:p>
          <a:p>
            <a:pPr algn="just">
              <a:buNone/>
            </a:pPr>
            <a:endParaRPr lang="en-US" sz="200" b="1" dirty="0">
              <a:latin typeface="Perpetua" pitchFamily="18" charset="0"/>
              <a:ea typeface="Verdana" pitchFamily="34" charset="0"/>
            </a:endParaRPr>
          </a:p>
          <a:p>
            <a:pPr algn="just">
              <a:buFont typeface="Wingdings" pitchFamily="2" charset="2"/>
              <a:buChar char="Ø"/>
            </a:pPr>
            <a:r>
              <a:rPr lang="en-US" b="1" dirty="0">
                <a:latin typeface="Perpetua" pitchFamily="18" charset="0"/>
                <a:ea typeface="Verdana" pitchFamily="34" charset="0"/>
              </a:rPr>
              <a:t>The Assam (Temporarily Settled Areas) Tenancy Act, 1971</a:t>
            </a:r>
          </a:p>
          <a:p>
            <a:pPr>
              <a:buFont typeface="Wingdings" pitchFamily="2" charset="2"/>
              <a:buChar char="Ø"/>
            </a:pPr>
            <a:endParaRPr lang="en-US" dirty="0"/>
          </a:p>
        </p:txBody>
      </p:sp>
      <p:sp>
        <p:nvSpPr>
          <p:cNvPr id="4" name="Title 2"/>
          <p:cNvSpPr>
            <a:spLocks noGrp="1"/>
          </p:cNvSpPr>
          <p:nvPr>
            <p:ph type="title"/>
          </p:nvPr>
        </p:nvSpPr>
        <p:spPr>
          <a:xfrm>
            <a:off x="540067" y="288370"/>
            <a:ext cx="9417459" cy="611724"/>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Land reforms acts enacted by the Govt.</a:t>
            </a:r>
            <a:endParaRPr lang="en-US" sz="35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2</a:t>
            </a:r>
            <a:endParaRPr lang="en-US" sz="1600" b="1"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900094"/>
            <a:ext cx="9873178" cy="6075802"/>
          </a:xfrm>
        </p:spPr>
        <p:txBody>
          <a:bodyPr>
            <a:noAutofit/>
          </a:bodyPr>
          <a:lstStyle/>
          <a:p>
            <a:pPr algn="just">
              <a:buNone/>
            </a:pPr>
            <a:r>
              <a:rPr lang="en-US" sz="2400" b="1" u="sng" dirty="0">
                <a:latin typeface="Perpetua" pitchFamily="18" charset="0"/>
              </a:rPr>
              <a:t>Constitution of Board</a:t>
            </a:r>
            <a:r>
              <a:rPr lang="en-US" sz="2400" b="1" dirty="0">
                <a:latin typeface="Perpetua" pitchFamily="18" charset="0"/>
              </a:rPr>
              <a:t>:-</a:t>
            </a:r>
          </a:p>
          <a:p>
            <a:pPr algn="just">
              <a:buFont typeface="Courier New" pitchFamily="49" charset="0"/>
              <a:buChar char="o"/>
            </a:pPr>
            <a:r>
              <a:rPr lang="en-US" sz="2400" dirty="0">
                <a:latin typeface="Perpetua" pitchFamily="18" charset="0"/>
              </a:rPr>
              <a:t>The State Government may, by notification in the official Gazette, establish a </a:t>
            </a:r>
            <a:r>
              <a:rPr lang="en-US" sz="2400" b="1" dirty="0">
                <a:latin typeface="Perpetua" pitchFamily="18" charset="0"/>
              </a:rPr>
              <a:t>Land Reforms Board </a:t>
            </a:r>
            <a:r>
              <a:rPr lang="en-US" sz="2400" dirty="0">
                <a:latin typeface="Perpetua" pitchFamily="18" charset="0"/>
              </a:rPr>
              <a:t>for the State of Assam.</a:t>
            </a:r>
          </a:p>
          <a:p>
            <a:pPr algn="just">
              <a:buNone/>
            </a:pPr>
            <a:r>
              <a:rPr lang="en-US" sz="2400" dirty="0">
                <a:latin typeface="Perpetua" pitchFamily="18" charset="0"/>
              </a:rPr>
              <a:t>	The Board shall consist of </a:t>
            </a:r>
            <a:r>
              <a:rPr lang="en-US" sz="2400" b="1" dirty="0">
                <a:latin typeface="Perpetua" pitchFamily="18" charset="0"/>
              </a:rPr>
              <a:t>six mem</a:t>
            </a:r>
            <a:r>
              <a:rPr lang="en-US" sz="2400" dirty="0">
                <a:latin typeface="Perpetua" pitchFamily="18" charset="0"/>
              </a:rPr>
              <a:t>bers, namely :-</a:t>
            </a:r>
          </a:p>
          <a:p>
            <a:pPr marL="514350" indent="-514350" algn="just">
              <a:buFont typeface="Wingdings" pitchFamily="2" charset="2"/>
              <a:buChar char="Ø"/>
            </a:pPr>
            <a:r>
              <a:rPr lang="en-US" sz="2400" dirty="0">
                <a:latin typeface="Perpetua" pitchFamily="18" charset="0"/>
              </a:rPr>
              <a:t>two non-official members nominated by the State Government,</a:t>
            </a:r>
          </a:p>
          <a:p>
            <a:pPr marL="514350" indent="-514350" algn="just">
              <a:buFont typeface="Wingdings" pitchFamily="2" charset="2"/>
              <a:buChar char="Ø"/>
            </a:pPr>
            <a:r>
              <a:rPr lang="en-US" sz="2400" dirty="0">
                <a:latin typeface="Perpetua" pitchFamily="18" charset="0"/>
              </a:rPr>
              <a:t>three officers of the State Government, namely :</a:t>
            </a:r>
          </a:p>
          <a:p>
            <a:pPr marL="514350" indent="-514350" algn="just">
              <a:buFont typeface="Wingdings" pitchFamily="2" charset="2"/>
              <a:buChar char="ü"/>
            </a:pPr>
            <a:r>
              <a:rPr lang="en-US" sz="2400" dirty="0">
                <a:latin typeface="Perpetua" pitchFamily="18" charset="0"/>
              </a:rPr>
              <a:t>the Commissioner of Plains Division</a:t>
            </a:r>
          </a:p>
          <a:p>
            <a:pPr marL="514350" indent="-514350" algn="just">
              <a:buFont typeface="Wingdings" pitchFamily="2" charset="2"/>
              <a:buChar char="ü"/>
            </a:pPr>
            <a:r>
              <a:rPr lang="en-US" sz="2400" dirty="0">
                <a:latin typeface="Perpetua" pitchFamily="18" charset="0"/>
              </a:rPr>
              <a:t>the Secretary to the Government of Assam in the Revenue Department</a:t>
            </a:r>
          </a:p>
          <a:p>
            <a:pPr marL="514350" indent="-514350" algn="just">
              <a:buFont typeface="Wingdings" pitchFamily="2" charset="2"/>
              <a:buChar char="ü"/>
            </a:pPr>
            <a:r>
              <a:rPr lang="en-US" sz="2400" dirty="0">
                <a:latin typeface="Perpetua" pitchFamily="18" charset="0"/>
              </a:rPr>
              <a:t>the Land Reform Officer who shall also be the Secretary to the Board</a:t>
            </a:r>
          </a:p>
          <a:p>
            <a:pPr marL="514350" indent="-514350" algn="just">
              <a:buFont typeface="Wingdings" pitchFamily="2" charset="2"/>
              <a:buChar char="Ø"/>
            </a:pPr>
            <a:r>
              <a:rPr lang="en-US" sz="2400" dirty="0">
                <a:latin typeface="Perpetua" pitchFamily="18" charset="0"/>
              </a:rPr>
              <a:t>a Chairman nominated by the Government</a:t>
            </a:r>
            <a:r>
              <a:rPr lang="en-US" sz="2400" dirty="0" smtClean="0">
                <a:latin typeface="Perpetua" pitchFamily="18" charset="0"/>
              </a:rPr>
              <a:t>.</a:t>
            </a:r>
            <a:endParaRPr lang="en-US" sz="2400" dirty="0">
              <a:latin typeface="Perpetua" pitchFamily="18" charset="0"/>
            </a:endParaRPr>
          </a:p>
          <a:p>
            <a:pPr algn="just"/>
            <a:r>
              <a:rPr lang="en-US" sz="2400" dirty="0">
                <a:latin typeface="Perpetua" pitchFamily="18" charset="0"/>
              </a:rPr>
              <a:t>The members of the Board shall hold office for a period of </a:t>
            </a:r>
            <a:r>
              <a:rPr lang="en-US" sz="2400" b="1" dirty="0">
                <a:latin typeface="Perpetua" pitchFamily="18" charset="0"/>
              </a:rPr>
              <a:t>three years </a:t>
            </a:r>
            <a:r>
              <a:rPr lang="en-US" sz="2400" dirty="0">
                <a:latin typeface="Perpetua" pitchFamily="18" charset="0"/>
              </a:rPr>
              <a:t>from the date of notification.</a:t>
            </a:r>
          </a:p>
          <a:p>
            <a:endParaRPr lang="en-US" sz="2000" dirty="0">
              <a:latin typeface="Perpetua" pitchFamily="18" charset="0"/>
            </a:endParaRPr>
          </a:p>
          <a:p>
            <a:endParaRPr lang="en-US" sz="2000" dirty="0"/>
          </a:p>
        </p:txBody>
      </p:sp>
      <p:sp>
        <p:nvSpPr>
          <p:cNvPr id="4" name="Title 2"/>
          <p:cNvSpPr>
            <a:spLocks noGrp="1"/>
          </p:cNvSpPr>
          <p:nvPr>
            <p:ph type="title"/>
          </p:nvPr>
        </p:nvSpPr>
        <p:spPr>
          <a:xfrm>
            <a:off x="675051" y="225005"/>
            <a:ext cx="9198089" cy="525069"/>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Land reforms board (Sec- 28 &amp; 29)</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29</a:t>
            </a:r>
            <a:endParaRPr lang="en-US" sz="1600" b="1" dirty="0">
              <a:solidFill>
                <a:schemeClr val="bg1"/>
              </a:solidFill>
            </a:endParaRPr>
          </a:p>
        </p:txBody>
      </p:sp>
      <p:sp>
        <p:nvSpPr>
          <p:cNvPr id="6" name="Rectangle 5"/>
          <p:cNvSpPr/>
          <p:nvPr/>
        </p:nvSpPr>
        <p:spPr>
          <a:xfrm>
            <a:off x="7972443" y="6457970"/>
            <a:ext cx="1603338"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Contd....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40068" y="450034"/>
            <a:ext cx="9586231" cy="6347615"/>
          </a:xfrm>
        </p:spPr>
        <p:txBody>
          <a:bodyPr/>
          <a:lstStyle/>
          <a:p>
            <a:r>
              <a:rPr lang="en-US" b="1" u="sng" dirty="0">
                <a:latin typeface="Perpetua" pitchFamily="18" charset="0"/>
              </a:rPr>
              <a:t>Functions of the Board </a:t>
            </a:r>
            <a:r>
              <a:rPr lang="en-US" b="1" dirty="0" smtClean="0">
                <a:latin typeface="Perpetua" pitchFamily="18" charset="0"/>
              </a:rPr>
              <a:t>:-</a:t>
            </a:r>
          </a:p>
          <a:p>
            <a:pPr>
              <a:buNone/>
            </a:pPr>
            <a:endParaRPr lang="en-US" sz="1000" dirty="0">
              <a:latin typeface="Perpetua" pitchFamily="18" charset="0"/>
            </a:endParaRPr>
          </a:p>
          <a:p>
            <a:pPr algn="just">
              <a:buNone/>
            </a:pPr>
            <a:r>
              <a:rPr lang="en-US" sz="2400" dirty="0">
                <a:latin typeface="Perpetua" pitchFamily="18" charset="0"/>
              </a:rPr>
              <a:t>	It shall be the duty of the Board </a:t>
            </a:r>
            <a:r>
              <a:rPr lang="en-US" sz="2400" dirty="0" smtClean="0">
                <a:latin typeface="Perpetua" pitchFamily="18" charset="0"/>
              </a:rPr>
              <a:t>:-</a:t>
            </a:r>
          </a:p>
          <a:p>
            <a:pPr algn="just">
              <a:buNone/>
            </a:pPr>
            <a:endParaRPr lang="en-US" sz="200" dirty="0">
              <a:latin typeface="Perpetua" pitchFamily="18" charset="0"/>
            </a:endParaRPr>
          </a:p>
          <a:p>
            <a:pPr algn="just">
              <a:buFont typeface="Wingdings" pitchFamily="2" charset="2"/>
              <a:buChar char="Ø"/>
            </a:pPr>
            <a:r>
              <a:rPr lang="en-US" sz="2400" dirty="0">
                <a:latin typeface="Perpetua" pitchFamily="18" charset="0"/>
              </a:rPr>
              <a:t>to </a:t>
            </a:r>
            <a:r>
              <a:rPr lang="en-US" sz="2400" b="1" dirty="0">
                <a:latin typeface="Perpetua" pitchFamily="18" charset="0"/>
              </a:rPr>
              <a:t>advise the State Government </a:t>
            </a:r>
            <a:r>
              <a:rPr lang="en-US" sz="2400" dirty="0">
                <a:latin typeface="Perpetua" pitchFamily="18" charset="0"/>
              </a:rPr>
              <a:t>in </a:t>
            </a:r>
            <a:r>
              <a:rPr lang="en-US" sz="2400" dirty="0" smtClean="0">
                <a:latin typeface="Perpetua" pitchFamily="18" charset="0"/>
              </a:rPr>
              <a:t>–</a:t>
            </a:r>
            <a:endParaRPr lang="en-US" sz="2400" dirty="0">
              <a:latin typeface="Perpetua" pitchFamily="18" charset="0"/>
            </a:endParaRPr>
          </a:p>
          <a:p>
            <a:pPr algn="just">
              <a:buFont typeface="Wingdings" pitchFamily="2" charset="2"/>
              <a:buChar char="ü"/>
            </a:pPr>
            <a:r>
              <a:rPr lang="en-US" sz="2400" dirty="0">
                <a:latin typeface="Perpetua" pitchFamily="18" charset="0"/>
              </a:rPr>
              <a:t>carrying out the provisions of this Act.</a:t>
            </a:r>
          </a:p>
          <a:p>
            <a:pPr algn="just">
              <a:buFont typeface="Wingdings" pitchFamily="2" charset="2"/>
              <a:buChar char="ü"/>
            </a:pPr>
            <a:r>
              <a:rPr lang="en-US" sz="2400" dirty="0">
                <a:latin typeface="Perpetua" pitchFamily="18" charset="0"/>
              </a:rPr>
              <a:t> formulating policies in matters relating to land reforms.</a:t>
            </a:r>
          </a:p>
          <a:p>
            <a:pPr algn="just">
              <a:buFont typeface="Wingdings" pitchFamily="2" charset="2"/>
              <a:buChar char="ü"/>
            </a:pPr>
            <a:r>
              <a:rPr lang="en-US" sz="2400" dirty="0">
                <a:latin typeface="Perpetua" pitchFamily="18" charset="0"/>
              </a:rPr>
              <a:t>formulating schemes of co-operative settlement of land and of co-operative farming societies</a:t>
            </a:r>
            <a:r>
              <a:rPr lang="en-US" sz="2400" dirty="0" smtClean="0">
                <a:latin typeface="Perpetua" pitchFamily="18" charset="0"/>
              </a:rPr>
              <a:t>.</a:t>
            </a:r>
          </a:p>
          <a:p>
            <a:pPr algn="just">
              <a:buNone/>
            </a:pPr>
            <a:endParaRPr lang="en-US" sz="400" dirty="0">
              <a:latin typeface="Perpetua" pitchFamily="18" charset="0"/>
            </a:endParaRPr>
          </a:p>
          <a:p>
            <a:pPr algn="just">
              <a:buFont typeface="Wingdings" pitchFamily="2" charset="2"/>
              <a:buChar char="Ø"/>
            </a:pPr>
            <a:r>
              <a:rPr lang="en-US" sz="2400" dirty="0">
                <a:latin typeface="Perpetua" pitchFamily="18" charset="0"/>
              </a:rPr>
              <a:t>to evaluate from time to time the progress and effect of land reforms </a:t>
            </a:r>
            <a:r>
              <a:rPr lang="en-US" sz="2400" dirty="0" smtClean="0">
                <a:latin typeface="Perpetua" pitchFamily="18" charset="0"/>
              </a:rPr>
              <a:t>and</a:t>
            </a:r>
          </a:p>
          <a:p>
            <a:pPr algn="just">
              <a:buNone/>
            </a:pPr>
            <a:endParaRPr lang="en-US" sz="100" dirty="0">
              <a:latin typeface="Perpetua" pitchFamily="18" charset="0"/>
            </a:endParaRPr>
          </a:p>
          <a:p>
            <a:pPr algn="just">
              <a:buFont typeface="Wingdings" pitchFamily="2" charset="2"/>
              <a:buChar char="Ø"/>
            </a:pPr>
            <a:r>
              <a:rPr lang="en-US" sz="2400" dirty="0">
                <a:latin typeface="Perpetua" pitchFamily="18" charset="0"/>
              </a:rPr>
              <a:t> to perform such other functions as may be prescribed.</a:t>
            </a:r>
            <a:endParaRPr lang="en-US" sz="2400" dirty="0"/>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30</a:t>
            </a:r>
            <a:endParaRPr lang="en-US" sz="1600"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100120"/>
            <a:ext cx="9869160" cy="6100780"/>
          </a:xfrm>
        </p:spPr>
        <p:txBody>
          <a:bodyPr>
            <a:noAutofit/>
          </a:bodyPr>
          <a:lstStyle/>
          <a:p>
            <a:pPr algn="just"/>
            <a:r>
              <a:rPr lang="en-US" sz="2300" dirty="0" smtClean="0">
                <a:latin typeface="Perpetua" pitchFamily="18" charset="0"/>
              </a:rPr>
              <a:t>Any person aggrieved by any order may, within 10 days of the order, prefer an appeal to the District Judge.</a:t>
            </a:r>
          </a:p>
          <a:p>
            <a:pPr algn="just"/>
            <a:r>
              <a:rPr lang="en-US" sz="2300" dirty="0" smtClean="0">
                <a:latin typeface="Perpetua" pitchFamily="18" charset="0"/>
              </a:rPr>
              <a:t>The decision of the District Judge, or the original order when no appeal is preferred, shall be final.</a:t>
            </a:r>
          </a:p>
          <a:p>
            <a:pPr algn="just"/>
            <a:r>
              <a:rPr lang="en-US" sz="2300" dirty="0" smtClean="0">
                <a:latin typeface="Perpetua" pitchFamily="18" charset="0"/>
              </a:rPr>
              <a:t>Except as otherwise expressly provided in this Act, no decision or order made in exercise of any power conferred by or under this Act shall be called question in any Court.</a:t>
            </a:r>
          </a:p>
          <a:p>
            <a:pPr algn="just"/>
            <a:r>
              <a:rPr lang="en-US" sz="2300" dirty="0" smtClean="0">
                <a:latin typeface="Perpetua" pitchFamily="18" charset="0"/>
              </a:rPr>
              <a:t>If the Collector is opposed or impeded in taking possession of any land under the provisions of this Act, he may use or cause to be used such force as may be necessary to eject any person from the land.</a:t>
            </a:r>
          </a:p>
          <a:p>
            <a:pPr algn="just"/>
            <a:r>
              <a:rPr lang="en-US" sz="2300" dirty="0" smtClean="0">
                <a:latin typeface="Perpetua" pitchFamily="18" charset="0"/>
              </a:rPr>
              <a:t>Whoever contravenes any lawful order passed under this Act or obstructs any person from lawfully taking possession of any land under this Act or makes a declaration or statement or furnishes any information which is false and which he has reason to believe to be false shall be punished with imprisonment which may extend to one year or with fine which may extend to two thousand rupees or with both.</a:t>
            </a:r>
          </a:p>
          <a:p>
            <a:pPr algn="just"/>
            <a:endParaRPr lang="en-US" sz="2300" dirty="0">
              <a:latin typeface="Perpetua" pitchFamily="18" charset="0"/>
            </a:endParaRPr>
          </a:p>
        </p:txBody>
      </p:sp>
      <p:sp>
        <p:nvSpPr>
          <p:cNvPr id="4" name="Title 2"/>
          <p:cNvSpPr>
            <a:spLocks noGrp="1"/>
          </p:cNvSpPr>
          <p:nvPr>
            <p:ph type="title"/>
          </p:nvPr>
        </p:nvSpPr>
        <p:spPr>
          <a:xfrm>
            <a:off x="400016" y="149995"/>
            <a:ext cx="9641898" cy="950125"/>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Miscellaneous provisions </a:t>
            </a:r>
            <a:r>
              <a:rPr lang="en-IN" sz="2800" b="1" dirty="0" smtClean="0">
                <a:solidFill>
                  <a:schemeClr val="bg1"/>
                </a:solidFill>
                <a:latin typeface="Verdana" pitchFamily="34" charset="0"/>
                <a:ea typeface="Verdana" pitchFamily="34" charset="0"/>
              </a:rPr>
              <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a:t>
            </a:r>
            <a:r>
              <a:rPr lang="en-IN" sz="2800" b="1" dirty="0">
                <a:solidFill>
                  <a:schemeClr val="bg1"/>
                </a:solidFill>
                <a:latin typeface="Verdana" pitchFamily="34" charset="0"/>
                <a:ea typeface="Verdana" pitchFamily="34" charset="0"/>
              </a:rPr>
              <a:t>Sec-31, </a:t>
            </a:r>
            <a:r>
              <a:rPr lang="en-IN" sz="2800" b="1" dirty="0" smtClean="0">
                <a:solidFill>
                  <a:schemeClr val="bg1"/>
                </a:solidFill>
                <a:latin typeface="Verdana" pitchFamily="34" charset="0"/>
                <a:ea typeface="Verdana" pitchFamily="34" charset="0"/>
              </a:rPr>
              <a:t>32,33,34&amp;35)</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60084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31</a:t>
            </a:r>
            <a:endParaRPr lang="en-US" sz="1600" b="1" dirty="0">
              <a:solidFill>
                <a:schemeClr val="bg1"/>
              </a:solidFill>
            </a:endParaRPr>
          </a:p>
        </p:txBody>
      </p:sp>
      <p:sp>
        <p:nvSpPr>
          <p:cNvPr id="6" name="Rectangle 5"/>
          <p:cNvSpPr/>
          <p:nvPr/>
        </p:nvSpPr>
        <p:spPr>
          <a:xfrm>
            <a:off x="8016646" y="6600846"/>
            <a:ext cx="1603338"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Contd....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742930"/>
            <a:ext cx="9787006" cy="6054720"/>
          </a:xfrm>
        </p:spPr>
        <p:txBody>
          <a:bodyPr>
            <a:normAutofit/>
          </a:bodyPr>
          <a:lstStyle/>
          <a:p>
            <a:pPr algn="just"/>
            <a:r>
              <a:rPr lang="en-US" sz="2400" dirty="0" smtClean="0">
                <a:latin typeface="Perpetua" pitchFamily="18" charset="0"/>
              </a:rPr>
              <a:t>Any person who fails to submit any return required to be submitted shall, on conviction, be punished with imprisonment which may extend to one year but which shall not be less than three months and shall also be liable to fine which may extend to one thousand rupees.</a:t>
            </a:r>
          </a:p>
          <a:p>
            <a:pPr algn="just"/>
            <a:r>
              <a:rPr lang="en-US" sz="2400" dirty="0" smtClean="0">
                <a:latin typeface="Perpetua" pitchFamily="18" charset="0"/>
              </a:rPr>
              <a:t>No suit or proceeding or other legal proceeding shall lie against any person for anything which is in good faith done or intended to be done in pursuance of any of the provisions of this Act, or any order made </a:t>
            </a:r>
            <a:r>
              <a:rPr lang="en-US" sz="2400" dirty="0" err="1" smtClean="0">
                <a:latin typeface="Perpetua" pitchFamily="18" charset="0"/>
              </a:rPr>
              <a:t>thereunder</a:t>
            </a:r>
            <a:r>
              <a:rPr lang="en-US" sz="2400" dirty="0" smtClean="0">
                <a:latin typeface="Perpetua" pitchFamily="18" charset="0"/>
              </a:rPr>
              <a:t>.</a:t>
            </a:r>
            <a:endParaRPr lang="en-US" sz="2400" dirty="0"/>
          </a:p>
        </p:txBody>
      </p:sp>
      <p:sp>
        <p:nvSpPr>
          <p:cNvPr id="4" name="TextBox 3"/>
          <p:cNvSpPr txBox="1"/>
          <p:nvPr/>
        </p:nvSpPr>
        <p:spPr>
          <a:xfrm>
            <a:off x="4972047" y="660084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32</a:t>
            </a:r>
            <a:endParaRPr lang="en-US" sz="1600" b="1"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843824" y="1950232"/>
            <a:ext cx="9113703" cy="1800238"/>
          </a:xfrm>
          <a:solidFill>
            <a:schemeClr val="accent1"/>
          </a:solidFill>
        </p:spPr>
        <p:txBody>
          <a:bodyPr>
            <a:normAutofit/>
          </a:bodyPr>
          <a:lstStyle/>
          <a:p>
            <a:pPr algn="ctr"/>
            <a:r>
              <a:rPr lang="en-US" b="1" dirty="0">
                <a:solidFill>
                  <a:schemeClr val="bg1"/>
                </a:solidFill>
                <a:latin typeface="Verdana" pitchFamily="34" charset="0"/>
                <a:ea typeface="Verdana" pitchFamily="34" charset="0"/>
              </a:rPr>
              <a:t>The Assam </a:t>
            </a:r>
            <a:r>
              <a:rPr lang="en-US" b="1" dirty="0" smtClean="0">
                <a:solidFill>
                  <a:schemeClr val="bg1"/>
                </a:solidFill>
                <a:latin typeface="Verdana" pitchFamily="34" charset="0"/>
                <a:ea typeface="Verdana" pitchFamily="34" charset="0"/>
              </a:rPr>
              <a:t>(temporarily </a:t>
            </a:r>
            <a:r>
              <a:rPr lang="en-US" b="1" dirty="0">
                <a:solidFill>
                  <a:schemeClr val="bg1"/>
                </a:solidFill>
                <a:latin typeface="Verdana" pitchFamily="34" charset="0"/>
                <a:ea typeface="Verdana" pitchFamily="34" charset="0"/>
              </a:rPr>
              <a:t>settled areas) Tenancy act, 1971</a:t>
            </a:r>
            <a:r>
              <a:rPr lang="en-US" dirty="0">
                <a:latin typeface="Perpetua" pitchFamily="18" charset="0"/>
                <a:ea typeface="Verdana" pitchFamily="34" charset="0"/>
              </a:rPr>
              <a:t/>
            </a:r>
            <a:br>
              <a:rPr lang="en-US" dirty="0">
                <a:latin typeface="Perpetua" pitchFamily="18" charset="0"/>
                <a:ea typeface="Verdana" pitchFamily="34" charset="0"/>
              </a:rPr>
            </a:br>
            <a:endParaRPr lang="en-US" dirty="0"/>
          </a:p>
        </p:txBody>
      </p:sp>
      <p:sp>
        <p:nvSpPr>
          <p:cNvPr id="6" name="TextBox 5"/>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33</a:t>
            </a:r>
            <a:endParaRPr lang="en-US" sz="1600" b="1"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40068" y="1350153"/>
            <a:ext cx="9586231" cy="5447497"/>
          </a:xfrm>
        </p:spPr>
        <p:txBody>
          <a:bodyPr/>
          <a:lstStyle/>
          <a:p>
            <a:pPr algn="just"/>
            <a:r>
              <a:rPr lang="en-US" dirty="0">
                <a:latin typeface="Perpetua" pitchFamily="18" charset="0"/>
              </a:rPr>
              <a:t>To regulate the </a:t>
            </a:r>
            <a:r>
              <a:rPr lang="en-US" b="1" dirty="0">
                <a:latin typeface="Perpetua" pitchFamily="18" charset="0"/>
              </a:rPr>
              <a:t>rights and liabilities </a:t>
            </a:r>
            <a:r>
              <a:rPr lang="en-US" dirty="0">
                <a:latin typeface="Perpetua" pitchFamily="18" charset="0"/>
              </a:rPr>
              <a:t>of agricultural tenants and their landlords in </a:t>
            </a:r>
            <a:r>
              <a:rPr lang="en-US" b="1" dirty="0">
                <a:latin typeface="Perpetua" pitchFamily="18" charset="0"/>
              </a:rPr>
              <a:t>temporarily settled lands </a:t>
            </a:r>
            <a:r>
              <a:rPr lang="en-US" dirty="0">
                <a:latin typeface="Perpetua" pitchFamily="18" charset="0"/>
              </a:rPr>
              <a:t>in the State of Assam.</a:t>
            </a:r>
          </a:p>
          <a:p>
            <a:pPr algn="just">
              <a:buNone/>
            </a:pPr>
            <a:endParaRPr lang="en-US" dirty="0">
              <a:latin typeface="Perpetua" pitchFamily="18" charset="0"/>
            </a:endParaRPr>
          </a:p>
          <a:p>
            <a:pPr algn="just"/>
            <a:r>
              <a:rPr lang="en-US" dirty="0">
                <a:latin typeface="Perpetua" pitchFamily="18" charset="0"/>
              </a:rPr>
              <a:t>To </a:t>
            </a:r>
            <a:r>
              <a:rPr lang="en-US" b="1" dirty="0">
                <a:latin typeface="Perpetua" pitchFamily="18" charset="0"/>
              </a:rPr>
              <a:t>reduce the rent </a:t>
            </a:r>
            <a:r>
              <a:rPr lang="en-US" dirty="0">
                <a:latin typeface="Perpetua" pitchFamily="18" charset="0"/>
              </a:rPr>
              <a:t>payable by a tenant and makes his </a:t>
            </a:r>
            <a:r>
              <a:rPr lang="en-US" b="1" dirty="0">
                <a:latin typeface="Perpetua" pitchFamily="18" charset="0"/>
              </a:rPr>
              <a:t>ejectment</a:t>
            </a:r>
            <a:r>
              <a:rPr lang="en-US" dirty="0">
                <a:latin typeface="Perpetua" pitchFamily="18" charset="0"/>
              </a:rPr>
              <a:t> by the landlord from the land which he cultivates far </a:t>
            </a:r>
            <a:r>
              <a:rPr lang="en-US" b="1" dirty="0">
                <a:latin typeface="Perpetua" pitchFamily="18" charset="0"/>
              </a:rPr>
              <a:t>more difficult </a:t>
            </a:r>
            <a:r>
              <a:rPr lang="en-US" dirty="0">
                <a:latin typeface="Perpetua" pitchFamily="18" charset="0"/>
              </a:rPr>
              <a:t>than it was ever before this Act.</a:t>
            </a:r>
          </a:p>
          <a:p>
            <a:pPr algn="just">
              <a:buNone/>
            </a:pPr>
            <a:endParaRPr lang="en-US" dirty="0">
              <a:latin typeface="Perpetua" pitchFamily="18" charset="0"/>
            </a:endParaRPr>
          </a:p>
          <a:p>
            <a:pPr algn="just"/>
            <a:r>
              <a:rPr lang="en-US" dirty="0">
                <a:latin typeface="Perpetua" pitchFamily="18" charset="0"/>
              </a:rPr>
              <a:t>To provide for easy methods for the tenants to </a:t>
            </a:r>
            <a:r>
              <a:rPr lang="en-US" b="1" dirty="0">
                <a:latin typeface="Perpetua" pitchFamily="18" charset="0"/>
              </a:rPr>
              <a:t>acquire ownership of the lands </a:t>
            </a:r>
            <a:r>
              <a:rPr lang="en-US" dirty="0">
                <a:latin typeface="Perpetua" pitchFamily="18" charset="0"/>
              </a:rPr>
              <a:t>they cultiva</a:t>
            </a:r>
            <a:r>
              <a:rPr lang="en-US" dirty="0"/>
              <a:t>te.</a:t>
            </a:r>
          </a:p>
        </p:txBody>
      </p:sp>
      <p:sp>
        <p:nvSpPr>
          <p:cNvPr id="4" name="Title 2"/>
          <p:cNvSpPr>
            <a:spLocks noGrp="1"/>
          </p:cNvSpPr>
          <p:nvPr>
            <p:ph type="title"/>
          </p:nvPr>
        </p:nvSpPr>
        <p:spPr>
          <a:xfrm>
            <a:off x="540067" y="288370"/>
            <a:ext cx="9248687" cy="536714"/>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Objectives</a:t>
            </a:r>
            <a:endParaRPr lang="en-US" sz="3500" b="1" dirty="0">
              <a:solidFill>
                <a:schemeClr val="bg1"/>
              </a:solidFill>
              <a:latin typeface="Verdana" pitchFamily="34" charset="0"/>
              <a:ea typeface="Verdana" pitchFamily="34" charset="0"/>
            </a:endParaRPr>
          </a:p>
        </p:txBody>
      </p:sp>
      <p:sp>
        <p:nvSpPr>
          <p:cNvPr id="5" name="TextBox 4"/>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3</a:t>
            </a:r>
            <a:r>
              <a:rPr lang="en-IN" sz="1600" b="1" dirty="0" smtClean="0">
                <a:solidFill>
                  <a:schemeClr val="bg1"/>
                </a:solidFill>
              </a:rPr>
              <a:t>4</a:t>
            </a:r>
            <a:endParaRPr lang="en-US" sz="1600"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40068" y="1743062"/>
            <a:ext cx="9670617" cy="5054588"/>
          </a:xfrm>
        </p:spPr>
        <p:txBody>
          <a:bodyPr>
            <a:normAutofit/>
          </a:bodyPr>
          <a:lstStyle/>
          <a:p>
            <a:pPr algn="just">
              <a:buFont typeface="Wingdings" pitchFamily="2" charset="2"/>
              <a:buChar char="Ø"/>
            </a:pPr>
            <a:r>
              <a:rPr lang="en-US" sz="2400" dirty="0">
                <a:latin typeface="Perpetua" pitchFamily="18" charset="0"/>
              </a:rPr>
              <a:t>land included in any Reserved Forest;</a:t>
            </a:r>
          </a:p>
          <a:p>
            <a:pPr algn="just">
              <a:buFont typeface="Wingdings" pitchFamily="2" charset="2"/>
              <a:buChar char="Ø"/>
            </a:pPr>
            <a:r>
              <a:rPr lang="en-US" sz="2400" dirty="0">
                <a:latin typeface="Perpetua" pitchFamily="18" charset="0"/>
              </a:rPr>
              <a:t>land owned by the Union or the State Government or by local authority which is used for any public purposes;</a:t>
            </a:r>
          </a:p>
          <a:p>
            <a:pPr algn="just">
              <a:buFont typeface="Wingdings" pitchFamily="2" charset="2"/>
              <a:buChar char="Ø"/>
            </a:pPr>
            <a:r>
              <a:rPr lang="en-US" sz="2400" dirty="0">
                <a:latin typeface="Perpetua" pitchFamily="18" charset="0"/>
              </a:rPr>
              <a:t>land reserved for the purpose of professional grazing reserves, village grazing reserves, recreation grounds, burial or cremation ground, road, canal, drain, embankment or their maintenance or for any other public purposes</a:t>
            </a:r>
            <a:r>
              <a:rPr lang="en-US" sz="2400" dirty="0" smtClean="0">
                <a:latin typeface="Perpetua" pitchFamily="18" charset="0"/>
              </a:rPr>
              <a:t>;</a:t>
            </a:r>
            <a:endParaRPr lang="en-US" sz="2400" dirty="0">
              <a:latin typeface="Perpetua" pitchFamily="18" charset="0"/>
            </a:endParaRPr>
          </a:p>
          <a:p>
            <a:pPr algn="just">
              <a:buFont typeface="Wingdings" pitchFamily="2" charset="2"/>
              <a:buChar char="Ø"/>
            </a:pPr>
            <a:r>
              <a:rPr lang="en-US" sz="2400" dirty="0">
                <a:latin typeface="Perpetua" pitchFamily="18" charset="0"/>
              </a:rPr>
              <a:t>land comprised within estates settled for special cultivation when, and only so long as, such lands are used for purposes of special cultivation or for purposes ancillary thereto.</a:t>
            </a:r>
          </a:p>
          <a:p>
            <a:endParaRPr lang="en-US" dirty="0"/>
          </a:p>
        </p:txBody>
      </p:sp>
      <p:sp>
        <p:nvSpPr>
          <p:cNvPr id="4" name="Title 2"/>
          <p:cNvSpPr>
            <a:spLocks noGrp="1"/>
          </p:cNvSpPr>
          <p:nvPr>
            <p:ph type="title"/>
          </p:nvPr>
        </p:nvSpPr>
        <p:spPr>
          <a:xfrm>
            <a:off x="421893" y="288370"/>
            <a:ext cx="9704406" cy="1061783"/>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Lands exempted from operation of the </a:t>
            </a:r>
            <a:r>
              <a:rPr lang="en-IN" sz="2800" b="1" dirty="0" err="1">
                <a:solidFill>
                  <a:schemeClr val="bg1"/>
                </a:solidFill>
                <a:latin typeface="Verdana" pitchFamily="34" charset="0"/>
                <a:ea typeface="Verdana" pitchFamily="34" charset="0"/>
              </a:rPr>
              <a:t>atsat</a:t>
            </a:r>
            <a:r>
              <a:rPr lang="en-IN" sz="2800" b="1" dirty="0">
                <a:solidFill>
                  <a:schemeClr val="bg1"/>
                </a:solidFill>
                <a:latin typeface="Verdana" pitchFamily="34" charset="0"/>
                <a:ea typeface="Verdana" pitchFamily="34" charset="0"/>
              </a:rPr>
              <a:t> act, 1971 (Sec-2)</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3</a:t>
            </a:r>
            <a:r>
              <a:rPr lang="en-IN" sz="1600" b="1" dirty="0" smtClean="0">
                <a:solidFill>
                  <a:schemeClr val="bg1"/>
                </a:solidFill>
              </a:rPr>
              <a:t>5</a:t>
            </a:r>
            <a:endParaRPr lang="en-US" sz="1600" b="1"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100120"/>
            <a:ext cx="9953546" cy="5697531"/>
          </a:xfrm>
        </p:spPr>
        <p:txBody>
          <a:bodyPr>
            <a:noAutofit/>
          </a:bodyPr>
          <a:lstStyle/>
          <a:p>
            <a:pPr algn="just"/>
            <a:r>
              <a:rPr lang="en-US" sz="2300" dirty="0" smtClean="0">
                <a:latin typeface="Perpetua" pitchFamily="18" charset="0"/>
              </a:rPr>
              <a:t>There shall be, for the purpose of this Act, only the following classes of tenants, namely -</a:t>
            </a:r>
          </a:p>
          <a:p>
            <a:pPr algn="just">
              <a:buFont typeface="Wingdings" pitchFamily="2" charset="2"/>
              <a:buChar char="Ø"/>
            </a:pPr>
            <a:r>
              <a:rPr lang="en-US" sz="2300" dirty="0" smtClean="0">
                <a:latin typeface="Perpetua" pitchFamily="18" charset="0"/>
              </a:rPr>
              <a:t>Occupancy tenant, that is to say, a tenant holding immediately under a proprietor, land-holder or settlement-holder other than land-holder, and having a right of occupancy in the lands held by him;</a:t>
            </a:r>
          </a:p>
          <a:p>
            <a:pPr algn="just">
              <a:buFont typeface="Wingdings" pitchFamily="2" charset="2"/>
              <a:buChar char="Ø"/>
            </a:pPr>
            <a:r>
              <a:rPr lang="en-US" sz="2300" dirty="0" smtClean="0">
                <a:latin typeface="Perpetua" pitchFamily="18" charset="0"/>
              </a:rPr>
              <a:t>non-occupancy tenant, that is to say, a tenant holding immediately under a proprietor, land-holder or settlement-holder other than land-holder but not having a right of occupancy in the land held by him; and</a:t>
            </a:r>
          </a:p>
          <a:p>
            <a:pPr algn="just"/>
            <a:r>
              <a:rPr lang="en-US" sz="2300" dirty="0" smtClean="0">
                <a:latin typeface="Perpetua" pitchFamily="18" charset="0"/>
              </a:rPr>
              <a:t> From the date of commencement of this Act, any person who was recorded in the record-of-rights as a privileged tenant under the provisions of the Assam (Temporarily Settled Districts) Tenancy Act, 1935, shall henceforward be recorded as an Occupancy Tenant :</a:t>
            </a:r>
          </a:p>
          <a:p>
            <a:pPr algn="just">
              <a:buNone/>
            </a:pPr>
            <a:r>
              <a:rPr lang="en-US" sz="2300" dirty="0" smtClean="0">
                <a:latin typeface="Perpetua" pitchFamily="18" charset="0"/>
              </a:rPr>
              <a:t>		Provided that he shall continue to pay the rent at the same rate as before the commencement of this Act.</a:t>
            </a:r>
          </a:p>
          <a:p>
            <a:pPr algn="just"/>
            <a:r>
              <a:rPr lang="en-US" sz="2300" dirty="0" smtClean="0">
                <a:latin typeface="Perpetua" pitchFamily="18" charset="0"/>
              </a:rPr>
              <a:t>From the date of commencement of this Act, there shall be no new under-tenant.</a:t>
            </a:r>
            <a:endParaRPr lang="en-US" sz="2300" dirty="0">
              <a:latin typeface="Perpetua" pitchFamily="18" charset="0"/>
            </a:endParaRPr>
          </a:p>
        </p:txBody>
      </p:sp>
      <p:sp>
        <p:nvSpPr>
          <p:cNvPr id="4" name="Title 2"/>
          <p:cNvSpPr>
            <a:spLocks noGrp="1"/>
          </p:cNvSpPr>
          <p:nvPr>
            <p:ph type="title"/>
          </p:nvPr>
        </p:nvSpPr>
        <p:spPr>
          <a:xfrm>
            <a:off x="471453" y="171426"/>
            <a:ext cx="9501254" cy="857257"/>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Classes of tenants </a:t>
            </a:r>
            <a:br>
              <a:rPr lang="en-IN" sz="2800" b="1" dirty="0">
                <a:solidFill>
                  <a:schemeClr val="bg1"/>
                </a:solidFill>
                <a:latin typeface="Verdana" pitchFamily="34" charset="0"/>
                <a:ea typeface="Verdana" pitchFamily="34" charset="0"/>
              </a:rPr>
            </a:br>
            <a:r>
              <a:rPr lang="en-IN" sz="2800" b="1" dirty="0">
                <a:solidFill>
                  <a:schemeClr val="bg1"/>
                </a:solidFill>
                <a:latin typeface="Verdana" pitchFamily="34" charset="0"/>
                <a:ea typeface="Verdana" pitchFamily="34" charset="0"/>
              </a:rPr>
              <a:t>(Sec- 4)</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3</a:t>
            </a:r>
            <a:r>
              <a:rPr lang="en-IN" sz="1600" b="1" dirty="0" smtClean="0">
                <a:solidFill>
                  <a:schemeClr val="bg1"/>
                </a:solidFill>
              </a:rPr>
              <a:t>6</a:t>
            </a:r>
            <a:endParaRPr lang="en-US" sz="1600" b="1" dirty="0">
              <a:solidFill>
                <a:schemeClr val="bg1"/>
              </a:solidFill>
            </a:endParaRPr>
          </a:p>
        </p:txBody>
      </p:sp>
      <p:sp>
        <p:nvSpPr>
          <p:cNvPr id="6" name="Rectangle 5"/>
          <p:cNvSpPr/>
          <p:nvPr/>
        </p:nvSpPr>
        <p:spPr>
          <a:xfrm>
            <a:off x="7679101" y="6600846"/>
            <a:ext cx="1856495"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171558"/>
            <a:ext cx="10001320" cy="5786478"/>
          </a:xfrm>
        </p:spPr>
        <p:txBody>
          <a:bodyPr>
            <a:normAutofit/>
          </a:bodyPr>
          <a:lstStyle/>
          <a:p>
            <a:pPr algn="just"/>
            <a:r>
              <a:rPr lang="en-US" sz="2400" dirty="0" smtClean="0">
                <a:latin typeface="Perpetua" pitchFamily="18" charset="0"/>
              </a:rPr>
              <a:t>A person who for a period of not less than 3 years has continuously held land as a tenant shall have a right of occupancy in that land.</a:t>
            </a:r>
          </a:p>
          <a:p>
            <a:pPr algn="just"/>
            <a:r>
              <a:rPr lang="en-US" sz="2400" dirty="0" smtClean="0">
                <a:latin typeface="Perpetua" pitchFamily="18" charset="0"/>
              </a:rPr>
              <a:t>The period of 3 years may be wholly or partly before or after the commencement of this Act.</a:t>
            </a:r>
          </a:p>
          <a:p>
            <a:pPr algn="just"/>
            <a:r>
              <a:rPr lang="en-US" sz="2400" dirty="0" smtClean="0">
                <a:latin typeface="Perpetua" pitchFamily="18" charset="0"/>
              </a:rPr>
              <a:t>A person shall be deemed to have continuously held land under a landlord notwithstanding that the particular landlord under whom he held the land was different at different times, provided the land held by him was the same.</a:t>
            </a:r>
          </a:p>
          <a:p>
            <a:pPr algn="just"/>
            <a:r>
              <a:rPr lang="en-US" sz="2400" dirty="0" smtClean="0">
                <a:latin typeface="Perpetua" pitchFamily="18" charset="0"/>
              </a:rPr>
              <a:t>A person shall be deemed to have held as a tenant any land held as a tenant by a person whose heir he is.</a:t>
            </a:r>
          </a:p>
          <a:p>
            <a:pPr algn="just"/>
            <a:r>
              <a:rPr lang="en-US" sz="2400" dirty="0" smtClean="0">
                <a:latin typeface="Perpetua" pitchFamily="18" charset="0"/>
              </a:rPr>
              <a:t>If a tenant recovers possession of his holding under any law in force, any period during which he might have been out of possession, shall count towards the specified  period.</a:t>
            </a:r>
          </a:p>
          <a:p>
            <a:pPr algn="just"/>
            <a:r>
              <a:rPr lang="en-US" sz="2400" dirty="0" smtClean="0">
                <a:latin typeface="Perpetua" pitchFamily="18" charset="0"/>
              </a:rPr>
              <a:t>An occupancy tenant shall have permanent, heritable and transferable right of use and occupancy in the land of his holding.</a:t>
            </a:r>
          </a:p>
        </p:txBody>
      </p:sp>
      <p:sp>
        <p:nvSpPr>
          <p:cNvPr id="4" name="Title 2"/>
          <p:cNvSpPr>
            <a:spLocks noGrp="1"/>
          </p:cNvSpPr>
          <p:nvPr>
            <p:ph type="title"/>
          </p:nvPr>
        </p:nvSpPr>
        <p:spPr>
          <a:xfrm>
            <a:off x="400015" y="171426"/>
            <a:ext cx="9572692" cy="857256"/>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Occupancy Tenant</a:t>
            </a:r>
            <a:r>
              <a:rPr lang="en-IN" sz="2800" b="1" dirty="0">
                <a:solidFill>
                  <a:schemeClr val="bg1"/>
                </a:solidFill>
                <a:latin typeface="Verdana" pitchFamily="34" charset="0"/>
                <a:ea typeface="Verdana" pitchFamily="34" charset="0"/>
              </a:rPr>
              <a:t/>
            </a:r>
            <a:br>
              <a:rPr lang="en-IN" sz="2800" b="1" dirty="0">
                <a:solidFill>
                  <a:schemeClr val="bg1"/>
                </a:solidFill>
                <a:latin typeface="Verdana" pitchFamily="34" charset="0"/>
                <a:ea typeface="Verdana" pitchFamily="34" charset="0"/>
              </a:rPr>
            </a:br>
            <a:r>
              <a:rPr lang="en-IN" sz="2800" b="1" dirty="0">
                <a:solidFill>
                  <a:schemeClr val="bg1"/>
                </a:solidFill>
                <a:latin typeface="Verdana" pitchFamily="34" charset="0"/>
                <a:ea typeface="Verdana" pitchFamily="34" charset="0"/>
              </a:rPr>
              <a:t>(Sec- </a:t>
            </a:r>
            <a:r>
              <a:rPr lang="en-IN" sz="2800" b="1" dirty="0" smtClean="0">
                <a:solidFill>
                  <a:schemeClr val="bg1"/>
                </a:solidFill>
                <a:latin typeface="Verdana" pitchFamily="34" charset="0"/>
                <a:ea typeface="Verdana" pitchFamily="34" charset="0"/>
              </a:rPr>
              <a:t>5 to 14)</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37</a:t>
            </a:r>
            <a:endParaRPr lang="en-US" sz="1600" b="1" dirty="0">
              <a:solidFill>
                <a:schemeClr val="bg1"/>
              </a:solidFill>
            </a:endParaRPr>
          </a:p>
        </p:txBody>
      </p:sp>
      <p:sp>
        <p:nvSpPr>
          <p:cNvPr id="6" name="Rectangle 5"/>
          <p:cNvSpPr/>
          <p:nvPr/>
        </p:nvSpPr>
        <p:spPr>
          <a:xfrm>
            <a:off x="7829567" y="6529408"/>
            <a:ext cx="1856495"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0015" y="242864"/>
            <a:ext cx="9715568" cy="6554786"/>
          </a:xfrm>
        </p:spPr>
        <p:txBody>
          <a:bodyPr>
            <a:normAutofit lnSpcReduction="10000"/>
          </a:bodyPr>
          <a:lstStyle/>
          <a:p>
            <a:pPr algn="just"/>
            <a:r>
              <a:rPr lang="en-US" sz="2400" dirty="0" smtClean="0">
                <a:latin typeface="Perpetua" pitchFamily="18" charset="0"/>
              </a:rPr>
              <a:t>If a tenant dies intestate in respect of a right of occupancy, it shall, subject to any custom, descend in the same manner as other immovable property.</a:t>
            </a:r>
          </a:p>
          <a:p>
            <a:pPr algn="just"/>
            <a:r>
              <a:rPr lang="en-US" sz="2400" dirty="0" smtClean="0">
                <a:latin typeface="Perpetua" pitchFamily="18" charset="0"/>
              </a:rPr>
              <a:t>An occupancy tenant shall have a right of transfer in respect of his holding with prior permission of the Government in the manner prescribed. A notice of such transfer shall be served on the landlord in the manner prescribed :</a:t>
            </a:r>
          </a:p>
          <a:p>
            <a:pPr algn="just">
              <a:buNone/>
            </a:pPr>
            <a:r>
              <a:rPr lang="en-US" sz="2400" dirty="0" smtClean="0">
                <a:latin typeface="Perpetua" pitchFamily="18" charset="0"/>
              </a:rPr>
              <a:t>		Provided that an occupancy tenant shall not transfer his land to a non-agriculturist.</a:t>
            </a:r>
          </a:p>
          <a:p>
            <a:pPr algn="just"/>
            <a:r>
              <a:rPr lang="en-US" sz="2400" dirty="0" smtClean="0">
                <a:latin typeface="Perpetua" pitchFamily="18" charset="0"/>
              </a:rPr>
              <a:t>From the date of commencement of this Act, an occupancy tenant shall have no right to sub-let his land.</a:t>
            </a:r>
          </a:p>
          <a:p>
            <a:pPr algn="just"/>
            <a:r>
              <a:rPr lang="en-US" sz="2400" dirty="0" smtClean="0">
                <a:latin typeface="Perpetua" pitchFamily="18" charset="0"/>
              </a:rPr>
              <a:t>An occupancy tenant may use the land of his tenancy in any manner which does not materially impair the value of the land or render it unfit for the purpose of tenancy.</a:t>
            </a:r>
          </a:p>
          <a:p>
            <a:pPr algn="just"/>
            <a:r>
              <a:rPr lang="en-US" sz="2400" dirty="0" smtClean="0">
                <a:latin typeface="Perpetua" pitchFamily="18" charset="0"/>
              </a:rPr>
              <a:t>An occupancy tenant shall be entitled, if there is no under-tenant under him -</a:t>
            </a:r>
          </a:p>
          <a:p>
            <a:pPr algn="just">
              <a:buFont typeface="Wingdings" pitchFamily="2" charset="2"/>
              <a:buChar char="ü"/>
            </a:pPr>
            <a:r>
              <a:rPr lang="en-US" sz="2400" dirty="0" smtClean="0">
                <a:latin typeface="Perpetua" pitchFamily="18" charset="0"/>
              </a:rPr>
              <a:t>to plant,</a:t>
            </a:r>
          </a:p>
          <a:p>
            <a:pPr algn="just">
              <a:buFont typeface="Wingdings" pitchFamily="2" charset="2"/>
              <a:buChar char="ü"/>
            </a:pPr>
            <a:r>
              <a:rPr lang="en-US" sz="2400" dirty="0" smtClean="0">
                <a:latin typeface="Perpetua" pitchFamily="18" charset="0"/>
              </a:rPr>
              <a:t>to enjoy the flowers, fruits and other products of,</a:t>
            </a:r>
          </a:p>
          <a:p>
            <a:pPr algn="just">
              <a:buFont typeface="Wingdings" pitchFamily="2" charset="2"/>
              <a:buChar char="ü"/>
            </a:pPr>
            <a:r>
              <a:rPr lang="en-US" sz="2400" dirty="0" smtClean="0">
                <a:latin typeface="Perpetua" pitchFamily="18" charset="0"/>
              </a:rPr>
              <a:t> to fell, and  </a:t>
            </a:r>
          </a:p>
          <a:p>
            <a:pPr algn="just">
              <a:buFont typeface="Wingdings" pitchFamily="2" charset="2"/>
              <a:buChar char="ü"/>
            </a:pPr>
            <a:r>
              <a:rPr lang="en-US" sz="2400" dirty="0" smtClean="0">
                <a:latin typeface="Perpetua" pitchFamily="18" charset="0"/>
              </a:rPr>
              <a:t>to </a:t>
            </a:r>
            <a:r>
              <a:rPr lang="en-US" sz="2400" dirty="0" err="1" smtClean="0">
                <a:latin typeface="Perpetua" pitchFamily="18" charset="0"/>
              </a:rPr>
              <a:t>utilise</a:t>
            </a:r>
            <a:r>
              <a:rPr lang="en-US" sz="2400" dirty="0" smtClean="0">
                <a:latin typeface="Perpetua" pitchFamily="18" charset="0"/>
              </a:rPr>
              <a:t> and dispose of the timber of any tree on such land</a:t>
            </a:r>
            <a:endParaRPr lang="en-US" sz="2400" dirty="0">
              <a:latin typeface="Perpetua" pitchFamily="18" charset="0"/>
            </a:endParaRPr>
          </a:p>
        </p:txBody>
      </p:sp>
      <p:sp>
        <p:nvSpPr>
          <p:cNvPr id="4" name="TextBox 3"/>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38</a:t>
            </a:r>
            <a:endParaRPr lang="en-US" sz="1600" b="1" dirty="0">
              <a:solidFill>
                <a:schemeClr val="bg1"/>
              </a:solidFill>
            </a:endParaRPr>
          </a:p>
        </p:txBody>
      </p:sp>
      <p:sp>
        <p:nvSpPr>
          <p:cNvPr id="5" name="Rectangle 4"/>
          <p:cNvSpPr/>
          <p:nvPr/>
        </p:nvSpPr>
        <p:spPr>
          <a:xfrm>
            <a:off x="7829567" y="6529408"/>
            <a:ext cx="1856495"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3824" y="1950232"/>
            <a:ext cx="9113703" cy="1650209"/>
          </a:xfrm>
          <a:solidFill>
            <a:schemeClr val="accent1"/>
          </a:solidFill>
        </p:spPr>
        <p:txBody>
          <a:bodyPr>
            <a:normAutofit fontScale="90000"/>
          </a:bodyPr>
          <a:lstStyle/>
          <a:p>
            <a:pPr algn="ctr"/>
            <a:r>
              <a:rPr lang="en-US" b="1" dirty="0">
                <a:solidFill>
                  <a:schemeClr val="bg1"/>
                </a:solidFill>
                <a:latin typeface="Verdana" pitchFamily="34" charset="0"/>
                <a:ea typeface="Verdana" pitchFamily="34" charset="0"/>
              </a:rPr>
              <a:t>The Assam Fixation of Ceiling on Land Holdings Act, 1956</a:t>
            </a:r>
            <a:r>
              <a:rPr lang="en-US" dirty="0">
                <a:latin typeface="Perpetua" pitchFamily="18" charset="0"/>
                <a:ea typeface="Verdana" pitchFamily="34" charset="0"/>
              </a:rPr>
              <a:t/>
            </a:r>
            <a:br>
              <a:rPr lang="en-US" dirty="0">
                <a:latin typeface="Perpetua" pitchFamily="18" charset="0"/>
                <a:ea typeface="Verdana" pitchFamily="34" charset="0"/>
              </a:rPr>
            </a:br>
            <a:endParaRPr lang="en-US" dirty="0"/>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3</a:t>
            </a:r>
            <a:endParaRPr lang="en-US" sz="1600"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314302"/>
            <a:ext cx="9929882" cy="6572296"/>
          </a:xfrm>
        </p:spPr>
        <p:txBody>
          <a:bodyPr>
            <a:normAutofit/>
          </a:bodyPr>
          <a:lstStyle/>
          <a:p>
            <a:pPr algn="just">
              <a:buNone/>
            </a:pPr>
            <a:r>
              <a:rPr lang="en-US" sz="2400" dirty="0" smtClean="0">
                <a:latin typeface="Perpetua" pitchFamily="18" charset="0"/>
              </a:rPr>
              <a:t>	Provided that in doing so he does not contravene the provisions of any law :</a:t>
            </a:r>
          </a:p>
          <a:p>
            <a:pPr algn="just">
              <a:buNone/>
            </a:pPr>
            <a:r>
              <a:rPr lang="en-US" sz="2400" dirty="0" smtClean="0">
                <a:latin typeface="Perpetua" pitchFamily="18" charset="0"/>
              </a:rPr>
              <a:t>		Provided further that he shall not be entitled without landlord's consent, to fell, </a:t>
            </a:r>
            <a:r>
              <a:rPr lang="en-US" sz="2400" dirty="0" err="1" smtClean="0">
                <a:latin typeface="Perpetua" pitchFamily="18" charset="0"/>
              </a:rPr>
              <a:t>utilise</a:t>
            </a:r>
            <a:r>
              <a:rPr lang="en-US" sz="2400" dirty="0" smtClean="0">
                <a:latin typeface="Perpetua" pitchFamily="18" charset="0"/>
              </a:rPr>
              <a:t> or dispose of the timber of any tree which stood on the holding before the creation of the tenancy. When the tenancy is over 20 years' old, all trees standing on the land shall be presumed, until the contrary is proved, to have been planted or to have begun to grow during the tenancy.</a:t>
            </a:r>
          </a:p>
          <a:p>
            <a:pPr algn="just"/>
            <a:r>
              <a:rPr lang="en-US" sz="2400" dirty="0" smtClean="0">
                <a:latin typeface="Perpetua" pitchFamily="18" charset="0"/>
              </a:rPr>
              <a:t>Any occupancy tenant shall pay rent for his holding at fair and equitable rate, subject to the maximum rate of rent :</a:t>
            </a:r>
          </a:p>
          <a:p>
            <a:pPr algn="just">
              <a:buNone/>
            </a:pPr>
            <a:r>
              <a:rPr lang="en-US" sz="2400" dirty="0" smtClean="0">
                <a:latin typeface="Perpetua" pitchFamily="18" charset="0"/>
              </a:rPr>
              <a:t>		Provided that if the tenant has been holding his land for a continuous period of not less than 10 years' (</a:t>
            </a:r>
            <a:r>
              <a:rPr lang="en-US" sz="2400" dirty="0" err="1" smtClean="0">
                <a:latin typeface="Perpetua" pitchFamily="18" charset="0"/>
              </a:rPr>
              <a:t>i</a:t>
            </a:r>
            <a:r>
              <a:rPr lang="en-US" sz="2400" dirty="0" smtClean="0">
                <a:latin typeface="Perpetua" pitchFamily="18" charset="0"/>
              </a:rPr>
              <a:t>) at a rate of rent never exceeding the revenue rate; or (ii) at less than the revenue-rate in addition to service to be rendered by him then the rent at the revenue-rate shall be deemed to be the fair and equitable rent.</a:t>
            </a:r>
          </a:p>
          <a:p>
            <a:pPr algn="just"/>
            <a:r>
              <a:rPr lang="en-US" sz="2400" dirty="0" smtClean="0">
                <a:latin typeface="Perpetua" pitchFamily="18" charset="0"/>
              </a:rPr>
              <a:t>Rent of an occupancy tenant shall not be enhanced except as provided for in this Act.</a:t>
            </a:r>
          </a:p>
          <a:p>
            <a:pPr algn="just"/>
            <a:r>
              <a:rPr lang="en-US" sz="2400" dirty="0" smtClean="0">
                <a:latin typeface="Perpetua" pitchFamily="18" charset="0"/>
              </a:rPr>
              <a:t>An occupancy tenant shall not be liable to </a:t>
            </a:r>
            <a:r>
              <a:rPr lang="en-US" sz="2400" dirty="0" err="1" smtClean="0">
                <a:latin typeface="Perpetua" pitchFamily="18" charset="0"/>
              </a:rPr>
              <a:t>ejectment</a:t>
            </a:r>
            <a:r>
              <a:rPr lang="en-US" sz="2400" dirty="0" smtClean="0">
                <a:latin typeface="Perpetua" pitchFamily="18" charset="0"/>
              </a:rPr>
              <a:t> from his holding except as provided for in this Act.</a:t>
            </a:r>
            <a:endParaRPr lang="en-US" sz="2400" dirty="0">
              <a:latin typeface="Perpetua" pitchFamily="18" charset="0"/>
            </a:endParaRPr>
          </a:p>
        </p:txBody>
      </p:sp>
      <p:sp>
        <p:nvSpPr>
          <p:cNvPr id="4" name="TextBox 3"/>
          <p:cNvSpPr txBox="1"/>
          <p:nvPr/>
        </p:nvSpPr>
        <p:spPr>
          <a:xfrm>
            <a:off x="4978744" y="6675857"/>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39</a:t>
            </a:r>
            <a:endParaRPr lang="en-US" sz="1600" b="1" dirty="0">
              <a:solidFill>
                <a:schemeClr val="bg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885806"/>
            <a:ext cx="10001320" cy="6143668"/>
          </a:xfrm>
        </p:spPr>
        <p:txBody>
          <a:bodyPr>
            <a:noAutofit/>
          </a:bodyPr>
          <a:lstStyle/>
          <a:p>
            <a:pPr algn="just"/>
            <a:r>
              <a:rPr lang="en-US" sz="2300" dirty="0" smtClean="0">
                <a:latin typeface="Perpetua" pitchFamily="18" charset="0"/>
              </a:rPr>
              <a:t>A non-occupancy tenant shall have right of possession till he is lawfully ejected and subject to the other provisions of the Act or any custom the tenancy shall descend in the same manner as other immovable property.</a:t>
            </a:r>
          </a:p>
          <a:p>
            <a:pPr algn="just"/>
            <a:r>
              <a:rPr lang="en-US" sz="2300" dirty="0" smtClean="0">
                <a:latin typeface="Perpetua" pitchFamily="18" charset="0"/>
              </a:rPr>
              <a:t> A non-occupancy tenant holding shall not be transferable except for the purpose of mortgage for the purpose of agriculture only in </a:t>
            </a:r>
            <a:r>
              <a:rPr lang="en-US" sz="2300" dirty="0" err="1" smtClean="0">
                <a:latin typeface="Perpetua" pitchFamily="18" charset="0"/>
              </a:rPr>
              <a:t>favour</a:t>
            </a:r>
            <a:r>
              <a:rPr lang="en-US" sz="2300" dirty="0" smtClean="0">
                <a:latin typeface="Perpetua" pitchFamily="18" charset="0"/>
              </a:rPr>
              <a:t> of the State Government, the Union Government, a Co-operative Society or an </a:t>
            </a:r>
            <a:r>
              <a:rPr lang="en-US" sz="2300" dirty="0" err="1" smtClean="0">
                <a:latin typeface="Perpetua" pitchFamily="18" charset="0"/>
              </a:rPr>
              <a:t>authorised</a:t>
            </a:r>
            <a:r>
              <a:rPr lang="en-US" sz="2300" dirty="0" smtClean="0">
                <a:latin typeface="Perpetua" pitchFamily="18" charset="0"/>
              </a:rPr>
              <a:t> bank to secure loan advanced by such Government, Society, or Bank and in the event of any default in the repayment of such loan, it shall be lawful for the Government, the society or the bank as the case may be, to cause the tenant's interest in the land to be attached and sold under the authority provided for in this Act and to apply the proceeds in payment of such loan.</a:t>
            </a:r>
          </a:p>
          <a:p>
            <a:pPr algn="just"/>
            <a:r>
              <a:rPr lang="en-US" sz="2300" dirty="0" smtClean="0">
                <a:latin typeface="Perpetua" pitchFamily="18" charset="0"/>
              </a:rPr>
              <a:t>From the date of commencement of this Act, a non-occupancy tenant shall have no right to sub-let his land.</a:t>
            </a:r>
          </a:p>
          <a:p>
            <a:pPr algn="just"/>
            <a:r>
              <a:rPr lang="en-US" sz="2300" dirty="0" smtClean="0">
                <a:latin typeface="Perpetua" pitchFamily="18" charset="0"/>
              </a:rPr>
              <a:t>A non-occupancy tenant shall pay rent for his holding at fair and equitable rate, subject to the maximum rate of rent laid down under provisions of  this Act.</a:t>
            </a:r>
          </a:p>
          <a:p>
            <a:pPr algn="just">
              <a:spcBef>
                <a:spcPts val="0"/>
              </a:spcBef>
            </a:pPr>
            <a:r>
              <a:rPr lang="en-US" sz="2300" dirty="0" smtClean="0">
                <a:latin typeface="Perpetua" pitchFamily="18" charset="0"/>
              </a:rPr>
              <a:t>Rent of a non-occupancy tenant shall not be enhanced except as provided for in this Act.</a:t>
            </a:r>
          </a:p>
          <a:p>
            <a:pPr algn="just">
              <a:spcBef>
                <a:spcPts val="0"/>
              </a:spcBef>
            </a:pPr>
            <a:r>
              <a:rPr lang="en-US" sz="2300" dirty="0" smtClean="0">
                <a:latin typeface="Perpetua" pitchFamily="18" charset="0"/>
              </a:rPr>
              <a:t>A non-occupancy tenant shall not be ejected except as provided for in of this Act.</a:t>
            </a:r>
            <a:endParaRPr lang="en-US" sz="2300" dirty="0">
              <a:latin typeface="Perpetua" pitchFamily="18" charset="0"/>
            </a:endParaRPr>
          </a:p>
        </p:txBody>
      </p:sp>
      <p:sp>
        <p:nvSpPr>
          <p:cNvPr id="4" name="Title 2"/>
          <p:cNvSpPr>
            <a:spLocks noGrp="1"/>
          </p:cNvSpPr>
          <p:nvPr>
            <p:ph type="title"/>
          </p:nvPr>
        </p:nvSpPr>
        <p:spPr>
          <a:xfrm>
            <a:off x="400015" y="0"/>
            <a:ext cx="9572692" cy="885806"/>
          </a:xfrm>
          <a:solidFill>
            <a:schemeClr val="accent1"/>
          </a:solidFill>
        </p:spPr>
        <p:txBody>
          <a:bodyPr>
            <a:noAutofit/>
          </a:bodyPr>
          <a:lstStyle/>
          <a:p>
            <a:pPr algn="ctr"/>
            <a:r>
              <a:rPr lang="en-IN" sz="2600" b="1" dirty="0" smtClean="0">
                <a:solidFill>
                  <a:schemeClr val="bg1"/>
                </a:solidFill>
                <a:latin typeface="Verdana" pitchFamily="34" charset="0"/>
                <a:ea typeface="Verdana" pitchFamily="34" charset="0"/>
              </a:rPr>
              <a:t>Non- Occupancy Tenant</a:t>
            </a:r>
            <a:r>
              <a:rPr lang="en-IN" sz="2600" b="1" dirty="0">
                <a:solidFill>
                  <a:schemeClr val="bg1"/>
                </a:solidFill>
                <a:latin typeface="Verdana" pitchFamily="34" charset="0"/>
                <a:ea typeface="Verdana" pitchFamily="34" charset="0"/>
              </a:rPr>
              <a:t/>
            </a:r>
            <a:br>
              <a:rPr lang="en-IN" sz="2600" b="1" dirty="0">
                <a:solidFill>
                  <a:schemeClr val="bg1"/>
                </a:solidFill>
                <a:latin typeface="Verdana" pitchFamily="34" charset="0"/>
                <a:ea typeface="Verdana" pitchFamily="34" charset="0"/>
              </a:rPr>
            </a:br>
            <a:r>
              <a:rPr lang="en-IN" sz="2600" b="1" dirty="0">
                <a:solidFill>
                  <a:schemeClr val="bg1"/>
                </a:solidFill>
                <a:latin typeface="Verdana" pitchFamily="34" charset="0"/>
                <a:ea typeface="Verdana" pitchFamily="34" charset="0"/>
              </a:rPr>
              <a:t>(Sec- </a:t>
            </a:r>
            <a:r>
              <a:rPr lang="en-IN" sz="2600" b="1" dirty="0" smtClean="0">
                <a:solidFill>
                  <a:schemeClr val="bg1"/>
                </a:solidFill>
                <a:latin typeface="Verdana" pitchFamily="34" charset="0"/>
                <a:ea typeface="Verdana" pitchFamily="34" charset="0"/>
              </a:rPr>
              <a:t>15 to 19)</a:t>
            </a:r>
            <a:endParaRPr lang="en-US" sz="2600" b="1" dirty="0">
              <a:solidFill>
                <a:schemeClr val="bg1"/>
              </a:solidFill>
              <a:latin typeface="Verdana" pitchFamily="34" charset="0"/>
              <a:ea typeface="Verdana" pitchFamily="34" charset="0"/>
            </a:endParaRPr>
          </a:p>
        </p:txBody>
      </p:sp>
      <p:sp>
        <p:nvSpPr>
          <p:cNvPr id="6" name="TextBox 5"/>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40</a:t>
            </a:r>
            <a:endParaRPr lang="en-US" sz="1600" b="1" dirty="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1600186"/>
            <a:ext cx="9787006" cy="5357850"/>
          </a:xfrm>
        </p:spPr>
        <p:txBody>
          <a:bodyPr>
            <a:normAutofit/>
          </a:bodyPr>
          <a:lstStyle/>
          <a:p>
            <a:pPr algn="just"/>
            <a:r>
              <a:rPr lang="en-US" sz="2400" dirty="0" smtClean="0">
                <a:latin typeface="Perpetua" pitchFamily="18" charset="0"/>
              </a:rPr>
              <a:t>On and from the date of commencement of this Act, there shall be no new under-tenant holding land under an occupancy tenant or a non-occupancy tenant :</a:t>
            </a:r>
          </a:p>
          <a:p>
            <a:pPr algn="just">
              <a:buNone/>
            </a:pPr>
            <a:r>
              <a:rPr lang="en-US" sz="2400" dirty="0" smtClean="0">
                <a:latin typeface="Perpetua" pitchFamily="18" charset="0"/>
              </a:rPr>
              <a:t>		Provided that any under-tenant holding any land prior to the enforcement of this Act, shall, however, continue to hold the same on the same terms and conditions as immediately before the commencement of this Act until he acquires the intermediary and ownership rights of his holding under the provisions of this Act.</a:t>
            </a:r>
            <a:endParaRPr lang="en-US" sz="2400" dirty="0">
              <a:latin typeface="Perpetua" pitchFamily="18" charset="0"/>
            </a:endParaRPr>
          </a:p>
        </p:txBody>
      </p:sp>
      <p:sp>
        <p:nvSpPr>
          <p:cNvPr id="4" name="Title 2"/>
          <p:cNvSpPr>
            <a:spLocks noGrp="1"/>
          </p:cNvSpPr>
          <p:nvPr>
            <p:ph type="title"/>
          </p:nvPr>
        </p:nvSpPr>
        <p:spPr>
          <a:xfrm>
            <a:off x="540067" y="171426"/>
            <a:ext cx="9504078" cy="928694"/>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Under Tenant</a:t>
            </a:r>
            <a:r>
              <a:rPr lang="en-IN" sz="2800" b="1" dirty="0">
                <a:solidFill>
                  <a:schemeClr val="bg1"/>
                </a:solidFill>
                <a:latin typeface="Verdana" pitchFamily="34" charset="0"/>
                <a:ea typeface="Verdana" pitchFamily="34" charset="0"/>
              </a:rPr>
              <a:t/>
            </a:r>
            <a:br>
              <a:rPr lang="en-IN" sz="2800" b="1" dirty="0">
                <a:solidFill>
                  <a:schemeClr val="bg1"/>
                </a:solidFill>
                <a:latin typeface="Verdana" pitchFamily="34" charset="0"/>
                <a:ea typeface="Verdana" pitchFamily="34" charset="0"/>
              </a:rPr>
            </a:br>
            <a:r>
              <a:rPr lang="en-IN" sz="2800" b="1" dirty="0">
                <a:solidFill>
                  <a:schemeClr val="bg1"/>
                </a:solidFill>
                <a:latin typeface="Verdana" pitchFamily="34" charset="0"/>
                <a:ea typeface="Verdana" pitchFamily="34" charset="0"/>
              </a:rPr>
              <a:t>(Sec- </a:t>
            </a:r>
            <a:r>
              <a:rPr lang="en-IN" sz="2800" b="1" dirty="0" smtClean="0">
                <a:solidFill>
                  <a:schemeClr val="bg1"/>
                </a:solidFill>
                <a:latin typeface="Verdana" pitchFamily="34" charset="0"/>
                <a:ea typeface="Verdana" pitchFamily="34" charset="0"/>
              </a:rPr>
              <a:t>20)</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600846"/>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41</a:t>
            </a:r>
            <a:endParaRPr lang="en-US" sz="1600" b="1"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1314433"/>
            <a:ext cx="10041950" cy="5586451"/>
          </a:xfrm>
        </p:spPr>
        <p:txBody>
          <a:bodyPr>
            <a:normAutofit/>
          </a:bodyPr>
          <a:lstStyle/>
          <a:p>
            <a:pPr algn="just"/>
            <a:r>
              <a:rPr lang="en-US" sz="2400" dirty="0" smtClean="0">
                <a:latin typeface="Perpetua" pitchFamily="18" charset="0"/>
              </a:rPr>
              <a:t>Notwithstanding anything to the contrary in any law, custom, or agreement, an occupancy tenant personally cultivating the land of his tenancy, shall be entitled to acquire the rights, titles and interests of his landlord, hereinafter called the ‘ownership rights' according to the provisions of Section 23 :</a:t>
            </a:r>
          </a:p>
          <a:p>
            <a:pPr algn="just">
              <a:buNone/>
            </a:pPr>
            <a:r>
              <a:rPr lang="en-US" sz="2400" dirty="0" smtClean="0">
                <a:latin typeface="Perpetua" pitchFamily="18" charset="0"/>
              </a:rPr>
              <a:t>		Provided that where the holding of an occupancy tenant is being cultivated by an under-tenant as defined in The Assam (Temporarily Settled District) Tenancy Act, 1935, from any date prior to enforcement of this Act, such under-tenant shall be entitled to acquire the rights, titles and interests of his landlord, hereinafter called 'the intermediary rights' and also the ownership rights of the land owner of the holding according to provisions of Section 23 :</a:t>
            </a:r>
          </a:p>
          <a:p>
            <a:pPr algn="just">
              <a:buNone/>
            </a:pPr>
            <a:r>
              <a:rPr lang="en-US" sz="2400" dirty="0" smtClean="0">
                <a:latin typeface="Perpetua" pitchFamily="18" charset="0"/>
              </a:rPr>
              <a:t>		Provided further that the ownership rights of any land of a landlord who is a widow or a minor or physically or mentally disabled person or a member of the </a:t>
            </a:r>
            <a:r>
              <a:rPr lang="en-US" sz="2400" dirty="0" err="1" smtClean="0">
                <a:latin typeface="Perpetua" pitchFamily="18" charset="0"/>
              </a:rPr>
              <a:t>Defence</a:t>
            </a:r>
            <a:r>
              <a:rPr lang="en-US" sz="2400" dirty="0" smtClean="0">
                <a:latin typeface="Perpetua" pitchFamily="18" charset="0"/>
              </a:rPr>
              <a:t> Services shall not be liable to acquisition.</a:t>
            </a:r>
            <a:endParaRPr lang="en-US" sz="2400" b="1" u="sng" dirty="0" smtClean="0">
              <a:latin typeface="Perpetua" pitchFamily="18" charset="0"/>
            </a:endParaRPr>
          </a:p>
          <a:p>
            <a:pPr>
              <a:buNone/>
            </a:pPr>
            <a:endParaRPr lang="en-US" dirty="0"/>
          </a:p>
        </p:txBody>
      </p:sp>
      <p:sp>
        <p:nvSpPr>
          <p:cNvPr id="4" name="Title 2"/>
          <p:cNvSpPr>
            <a:spLocks noGrp="1"/>
          </p:cNvSpPr>
          <p:nvPr>
            <p:ph type="title"/>
          </p:nvPr>
        </p:nvSpPr>
        <p:spPr>
          <a:xfrm>
            <a:off x="337507" y="149995"/>
            <a:ext cx="9873178" cy="1021563"/>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Acquisition of ownership &amp; intermediary rights (Sec- </a:t>
            </a:r>
            <a:r>
              <a:rPr lang="en-IN" sz="2800" b="1" dirty="0" smtClean="0">
                <a:solidFill>
                  <a:schemeClr val="bg1"/>
                </a:solidFill>
                <a:latin typeface="Verdana" pitchFamily="34" charset="0"/>
                <a:ea typeface="Verdana" pitchFamily="34" charset="0"/>
              </a:rPr>
              <a:t>21, 22 </a:t>
            </a:r>
            <a:r>
              <a:rPr lang="en-IN" sz="2800" b="1" dirty="0">
                <a:solidFill>
                  <a:schemeClr val="bg1"/>
                </a:solidFill>
                <a:latin typeface="Verdana" pitchFamily="34" charset="0"/>
                <a:ea typeface="Verdana" pitchFamily="34" charset="0"/>
              </a:rPr>
              <a:t>&amp; 23)</a:t>
            </a:r>
            <a:endParaRPr lang="en-US" sz="2800" b="1" dirty="0">
              <a:solidFill>
                <a:schemeClr val="bg1"/>
              </a:solidFill>
              <a:latin typeface="Verdana" pitchFamily="34" charset="0"/>
              <a:ea typeface="Verdana" pitchFamily="34" charset="0"/>
            </a:endParaRPr>
          </a:p>
        </p:txBody>
      </p:sp>
      <p:sp>
        <p:nvSpPr>
          <p:cNvPr id="6" name="TextBox 5"/>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42</a:t>
            </a:r>
            <a:endParaRPr lang="en-US" sz="1600" b="1" dirty="0">
              <a:solidFill>
                <a:schemeClr val="bg1"/>
              </a:solidFill>
            </a:endParaRPr>
          </a:p>
        </p:txBody>
      </p:sp>
      <p:sp>
        <p:nvSpPr>
          <p:cNvPr id="5" name="Rectangle 4"/>
          <p:cNvSpPr/>
          <p:nvPr/>
        </p:nvSpPr>
        <p:spPr>
          <a:xfrm>
            <a:off x="7679101" y="6750866"/>
            <a:ext cx="2109653"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457178"/>
            <a:ext cx="10001320" cy="6500858"/>
          </a:xfrm>
        </p:spPr>
        <p:txBody>
          <a:bodyPr>
            <a:normAutofit/>
          </a:bodyPr>
          <a:lstStyle/>
          <a:p>
            <a:pPr algn="just"/>
            <a:r>
              <a:rPr lang="en-US" sz="2400" b="1" u="sng" dirty="0" smtClean="0">
                <a:latin typeface="Perpetua" pitchFamily="18" charset="0"/>
              </a:rPr>
              <a:t>At the Govt.’s Initiative</a:t>
            </a:r>
            <a:r>
              <a:rPr lang="en-US" sz="2400" dirty="0" smtClean="0">
                <a:latin typeface="Perpetua" pitchFamily="18" charset="0"/>
              </a:rPr>
              <a:t>:-</a:t>
            </a:r>
          </a:p>
          <a:p>
            <a:pPr algn="just">
              <a:buNone/>
            </a:pPr>
            <a:endParaRPr lang="en-US" sz="300" dirty="0" smtClean="0">
              <a:latin typeface="Perpetua" pitchFamily="18" charset="0"/>
            </a:endParaRPr>
          </a:p>
          <a:p>
            <a:pPr algn="just">
              <a:buNone/>
            </a:pPr>
            <a:r>
              <a:rPr lang="en-US" sz="2400" dirty="0" smtClean="0">
                <a:latin typeface="Perpetua" pitchFamily="18" charset="0"/>
              </a:rPr>
              <a:t>	The State Government may, at any time after the commencement of this Act, by Notification declare that - </a:t>
            </a:r>
          </a:p>
          <a:p>
            <a:pPr algn="just">
              <a:buFont typeface="Wingdings" pitchFamily="2" charset="2"/>
              <a:buChar char="Ø"/>
            </a:pPr>
            <a:r>
              <a:rPr lang="en-US" sz="2400" dirty="0" smtClean="0">
                <a:latin typeface="Perpetua" pitchFamily="18" charset="0"/>
              </a:rPr>
              <a:t> the rights, titles and interests of any or all land-lords in respect of any holding held and personally cultivated by occupancy tenants, shall stand transferred to and vest in the respective occupancy tenants free from all encumbrances created by the landlords;</a:t>
            </a:r>
          </a:p>
          <a:p>
            <a:pPr algn="just">
              <a:buNone/>
            </a:pPr>
            <a:endParaRPr lang="en-US" sz="700" dirty="0" smtClean="0">
              <a:latin typeface="Perpetua" pitchFamily="18" charset="0"/>
            </a:endParaRPr>
          </a:p>
          <a:p>
            <a:pPr algn="just">
              <a:buFont typeface="Wingdings" pitchFamily="2" charset="2"/>
              <a:buChar char="Ø"/>
            </a:pPr>
            <a:r>
              <a:rPr lang="en-US" sz="2400" dirty="0" smtClean="0">
                <a:latin typeface="Perpetua" pitchFamily="18" charset="0"/>
              </a:rPr>
              <a:t>the rights, titles and interests of any or all landlords in respect of holding held by occupancy tenants or non-occupancy tenants but cultivated by an under-tenant as defined in the Assam (Temporarily Settled Districts) Tenancy Act, 1935, from a date of prior to commencement of this Act and the intermediary rights of the occupancy tenants or non-occupancy tenants, as the case may be, shall stand transferred to and vest in the respective under-tenants free from all encumbrances created by the occupancy tenants or non-occupancy tenants or the landlords.</a:t>
            </a:r>
          </a:p>
          <a:p>
            <a:endParaRPr lang="en-US" dirty="0"/>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43</a:t>
            </a:r>
            <a:endParaRPr lang="en-US" sz="1600" b="1" dirty="0">
              <a:solidFill>
                <a:schemeClr val="bg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314302"/>
            <a:ext cx="9953546" cy="6586584"/>
          </a:xfrm>
        </p:spPr>
        <p:txBody>
          <a:bodyPr>
            <a:normAutofit/>
          </a:bodyPr>
          <a:lstStyle/>
          <a:p>
            <a:r>
              <a:rPr lang="en-US" sz="2400" b="1" u="sng" dirty="0">
                <a:latin typeface="Perpetua" pitchFamily="18" charset="0"/>
              </a:rPr>
              <a:t>At the initiative of the tenant/ under tenant </a:t>
            </a:r>
            <a:r>
              <a:rPr lang="en-US" sz="2400" dirty="0" smtClean="0">
                <a:latin typeface="Perpetua" pitchFamily="18" charset="0"/>
              </a:rPr>
              <a:t>:-</a:t>
            </a:r>
          </a:p>
          <a:p>
            <a:pPr>
              <a:buNone/>
            </a:pPr>
            <a:endParaRPr lang="en-US" sz="100" dirty="0">
              <a:latin typeface="Perpetua" pitchFamily="18" charset="0"/>
            </a:endParaRPr>
          </a:p>
          <a:p>
            <a:pPr algn="just">
              <a:buFont typeface="Wingdings" pitchFamily="2" charset="2"/>
              <a:buChar char="Ø"/>
            </a:pPr>
            <a:r>
              <a:rPr lang="en-US" sz="2400" dirty="0">
                <a:latin typeface="Perpetua" pitchFamily="18" charset="0"/>
              </a:rPr>
              <a:t>Any </a:t>
            </a:r>
            <a:r>
              <a:rPr lang="en-US" sz="2400" b="1" dirty="0">
                <a:latin typeface="Perpetua" pitchFamily="18" charset="0"/>
              </a:rPr>
              <a:t>Occupancy Tenant </a:t>
            </a:r>
            <a:r>
              <a:rPr lang="en-US" sz="2400" dirty="0">
                <a:latin typeface="Perpetua" pitchFamily="18" charset="0"/>
              </a:rPr>
              <a:t>personally cultivating the land of his tenancy, desirous of acquiring the ownership rights of his landlord may at any time make </a:t>
            </a:r>
            <a:r>
              <a:rPr lang="en-US" sz="2400" b="1" dirty="0">
                <a:latin typeface="Perpetua" pitchFamily="18" charset="0"/>
              </a:rPr>
              <a:t>an application in writing to the Deputy Commissioner</a:t>
            </a:r>
            <a:r>
              <a:rPr lang="en-US" sz="2400" dirty="0">
                <a:latin typeface="Perpetua" pitchFamily="18" charset="0"/>
              </a:rPr>
              <a:t> and on such application being made and compensation in determined and paid by the occupancy tenant, the Deputy Commissioner shall declare the said occupancy tenant to have acquired the </a:t>
            </a:r>
            <a:r>
              <a:rPr lang="en-US" sz="2400" b="1" dirty="0">
                <a:latin typeface="Perpetua" pitchFamily="18" charset="0"/>
              </a:rPr>
              <a:t>ownership rights </a:t>
            </a:r>
            <a:r>
              <a:rPr lang="en-US" sz="2400" dirty="0">
                <a:latin typeface="Perpetua" pitchFamily="18" charset="0"/>
              </a:rPr>
              <a:t>free from all encumbrances.</a:t>
            </a:r>
          </a:p>
          <a:p>
            <a:pPr algn="just">
              <a:buFont typeface="Wingdings" pitchFamily="2" charset="2"/>
              <a:buChar char="Ø"/>
            </a:pPr>
            <a:r>
              <a:rPr lang="en-US" sz="2400" dirty="0">
                <a:latin typeface="Perpetua" pitchFamily="18" charset="0"/>
              </a:rPr>
              <a:t>Any </a:t>
            </a:r>
            <a:r>
              <a:rPr lang="en-US" sz="2400" b="1" dirty="0">
                <a:latin typeface="Perpetua" pitchFamily="18" charset="0"/>
              </a:rPr>
              <a:t>Under-tenant</a:t>
            </a:r>
            <a:r>
              <a:rPr lang="en-US" sz="2400" dirty="0">
                <a:latin typeface="Perpetua" pitchFamily="18" charset="0"/>
              </a:rPr>
              <a:t>, as defined in The Assam (Temporarily Settled Districts) Tenancy Act, 1935, cultivating the holding of an occupancy tenant or non-occupancy tenant from a date prior to commencement of this Act, desirous of acquiring the intermediary rights of his landlord and the ownership rights of the land-owner of his holding, may at any time make </a:t>
            </a:r>
            <a:r>
              <a:rPr lang="en-US" sz="2400" b="1" dirty="0">
                <a:latin typeface="Perpetua" pitchFamily="18" charset="0"/>
              </a:rPr>
              <a:t>an application in writing to the Deputy Commissioner</a:t>
            </a:r>
            <a:r>
              <a:rPr lang="en-US" sz="2400" dirty="0">
                <a:latin typeface="Perpetua" pitchFamily="18" charset="0"/>
              </a:rPr>
              <a:t>, and on such application being made and compensation as provided is determined and paid by the under-tenant, the Deputy Commissioner shall declare the said under-tenant to have acquired the </a:t>
            </a:r>
            <a:r>
              <a:rPr lang="en-US" sz="2400" b="1" dirty="0">
                <a:latin typeface="Perpetua" pitchFamily="18" charset="0"/>
              </a:rPr>
              <a:t>intermediary rights </a:t>
            </a:r>
            <a:r>
              <a:rPr lang="en-US" sz="2400" dirty="0">
                <a:latin typeface="Perpetua" pitchFamily="18" charset="0"/>
              </a:rPr>
              <a:t>of his landlord and the ownership rights of his holding free from all encumbrances.</a:t>
            </a:r>
          </a:p>
          <a:p>
            <a:pPr>
              <a:buNone/>
            </a:pPr>
            <a:endParaRPr lang="en-US" dirty="0"/>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44</a:t>
            </a:r>
            <a:endParaRPr lang="en-US" sz="1600" b="1"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1242997"/>
            <a:ext cx="9788792" cy="5732900"/>
          </a:xfrm>
        </p:spPr>
        <p:txBody>
          <a:bodyPr>
            <a:normAutofit lnSpcReduction="10000"/>
          </a:bodyPr>
          <a:lstStyle/>
          <a:p>
            <a:pPr algn="just"/>
            <a:r>
              <a:rPr lang="en-US" sz="2400" dirty="0" smtClean="0">
                <a:latin typeface="Perpetua" pitchFamily="18" charset="0"/>
              </a:rPr>
              <a:t>The total compensation payable for acquiring the ownership rights as well as the intermediary rights, if any, of any holding shall be an amount equal to 50 times the full rate of annual land revenue payable for such land.</a:t>
            </a:r>
          </a:p>
          <a:p>
            <a:pPr algn="just"/>
            <a:r>
              <a:rPr lang="en-US" sz="2400" dirty="0" smtClean="0">
                <a:latin typeface="Perpetua" pitchFamily="18" charset="0"/>
              </a:rPr>
              <a:t>Where an occupancy tenant is personally cultivating the holding, his landlord shall be entitled to receive the entire amount of 50 times of land revenue.</a:t>
            </a:r>
          </a:p>
          <a:p>
            <a:pPr algn="just"/>
            <a:r>
              <a:rPr lang="en-US" sz="2400" dirty="0" smtClean="0">
                <a:latin typeface="Perpetua" pitchFamily="18" charset="0"/>
              </a:rPr>
              <a:t>Where an under-tenant is cultivating from a date prior to commencement of this Act, the total amount of compensation shall be apportioned as follows :-</a:t>
            </a:r>
          </a:p>
          <a:p>
            <a:pPr algn="just">
              <a:buFont typeface="Wingdings" pitchFamily="2" charset="2"/>
              <a:buChar char="ü"/>
            </a:pPr>
            <a:r>
              <a:rPr lang="en-US" sz="2400" dirty="0" smtClean="0">
                <a:latin typeface="Perpetua" pitchFamily="18" charset="0"/>
              </a:rPr>
              <a:t>Towards acquisition of ownership rights : 75 percent of the total compensation.</a:t>
            </a:r>
          </a:p>
          <a:p>
            <a:pPr algn="just">
              <a:buFont typeface="Wingdings" pitchFamily="2" charset="2"/>
              <a:buChar char="ü"/>
            </a:pPr>
            <a:r>
              <a:rPr lang="en-US" sz="2400" dirty="0" smtClean="0">
                <a:latin typeface="Perpetua" pitchFamily="18" charset="0"/>
              </a:rPr>
              <a:t> Towards acquisition of intermediary rights:25 percent of the total compensation.</a:t>
            </a:r>
          </a:p>
          <a:p>
            <a:pPr algn="just"/>
            <a:r>
              <a:rPr lang="en-US" sz="2400" dirty="0" smtClean="0">
                <a:latin typeface="Perpetua" pitchFamily="18" charset="0"/>
              </a:rPr>
              <a:t>In all cases of acquisition, the Deputy Commissioner shall give notice to the landlord and all other persons having interests in the land and also fix a copy thereof in a conspicuous place of his office. He shall thereafter make an enquiry as prescribed, hear objections if any and then make an order determining the compensation payable for acquisition of ownership rights as also intermediary rights if any and apportion the same where necessary.</a:t>
            </a:r>
          </a:p>
          <a:p>
            <a:pPr>
              <a:buFont typeface="Wingdings" pitchFamily="2" charset="2"/>
              <a:buChar char="Ø"/>
            </a:pPr>
            <a:endParaRPr lang="en-US" dirty="0"/>
          </a:p>
        </p:txBody>
      </p:sp>
      <p:sp>
        <p:nvSpPr>
          <p:cNvPr id="4" name="Title 2"/>
          <p:cNvSpPr>
            <a:spLocks noGrp="1"/>
          </p:cNvSpPr>
          <p:nvPr>
            <p:ph type="title"/>
          </p:nvPr>
        </p:nvSpPr>
        <p:spPr>
          <a:xfrm>
            <a:off x="257139" y="242864"/>
            <a:ext cx="10001320" cy="857256"/>
          </a:xfrm>
          <a:solidFill>
            <a:schemeClr val="accent1"/>
          </a:solidFill>
        </p:spPr>
        <p:txBody>
          <a:bodyPr>
            <a:noAutofit/>
          </a:bodyPr>
          <a:lstStyle/>
          <a:p>
            <a:pPr algn="ctr"/>
            <a:r>
              <a:rPr lang="en-IN" sz="2600" b="1" dirty="0" smtClean="0">
                <a:solidFill>
                  <a:schemeClr val="bg1"/>
                </a:solidFill>
                <a:latin typeface="Verdana" pitchFamily="34" charset="0"/>
                <a:ea typeface="Verdana" pitchFamily="34" charset="0"/>
              </a:rPr>
              <a:t>Compensation, Apportionment of Compensation, Procedure for payment of compensation</a:t>
            </a:r>
            <a:r>
              <a:rPr lang="en-IN" sz="2400" b="1" dirty="0" smtClean="0">
                <a:solidFill>
                  <a:schemeClr val="bg1"/>
                </a:solidFill>
                <a:latin typeface="Verdana" pitchFamily="34" charset="0"/>
                <a:ea typeface="Verdana" pitchFamily="34" charset="0"/>
              </a:rPr>
              <a:t>(Sec24,25&amp;26)</a:t>
            </a:r>
            <a:endParaRPr lang="en-US" sz="2400" b="1" dirty="0">
              <a:solidFill>
                <a:schemeClr val="bg1"/>
              </a:solidFill>
              <a:latin typeface="Verdana" pitchFamily="34" charset="0"/>
              <a:ea typeface="Verdana" pitchFamily="34"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45</a:t>
            </a:r>
            <a:endParaRPr lang="en-US" sz="1600" b="1" dirty="0">
              <a:solidFill>
                <a:schemeClr val="bg1"/>
              </a:solidFill>
            </a:endParaRPr>
          </a:p>
        </p:txBody>
      </p:sp>
      <p:sp>
        <p:nvSpPr>
          <p:cNvPr id="6" name="Rectangle 5"/>
          <p:cNvSpPr/>
          <p:nvPr/>
        </p:nvSpPr>
        <p:spPr>
          <a:xfrm>
            <a:off x="7679101" y="6750866"/>
            <a:ext cx="2109653"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242864"/>
            <a:ext cx="10001320" cy="6715172"/>
          </a:xfrm>
        </p:spPr>
        <p:txBody>
          <a:bodyPr>
            <a:normAutofit fontScale="25000" lnSpcReduction="20000"/>
          </a:bodyPr>
          <a:lstStyle/>
          <a:p>
            <a:pPr algn="just"/>
            <a:r>
              <a:rPr lang="en-US" sz="9600" dirty="0" smtClean="0">
                <a:latin typeface="Perpetua" pitchFamily="18" charset="0"/>
              </a:rPr>
              <a:t>If the acquisition be under Section 22, the Deputy Commissioner shall pay the amount as determined from the fund placed at his disposal within a period of 3 months, from the date of his passing orders.</a:t>
            </a:r>
          </a:p>
          <a:p>
            <a:pPr algn="just"/>
            <a:r>
              <a:rPr lang="en-US" sz="9600" dirty="0" smtClean="0">
                <a:latin typeface="Perpetua" pitchFamily="18" charset="0"/>
              </a:rPr>
              <a:t>If the acquisition be under the provisions of Section 23, the Deputy Commissioner shall direct the occupancy tenant or under-tenant as the case may be to deposit the amount within a period of one month from the date of the order and pay the compensation within a period of three months, from the date of the said order</a:t>
            </a:r>
          </a:p>
          <a:p>
            <a:pPr algn="just"/>
            <a:r>
              <a:rPr lang="en-US" sz="9600" dirty="0" smtClean="0">
                <a:latin typeface="Perpetua" pitchFamily="18" charset="0"/>
              </a:rPr>
              <a:t> In all cases of acquisition under </a:t>
            </a:r>
            <a:r>
              <a:rPr lang="en-US" sz="9600" smtClean="0">
                <a:latin typeface="Perpetua" pitchFamily="18" charset="0"/>
              </a:rPr>
              <a:t>Section 23, </a:t>
            </a:r>
            <a:r>
              <a:rPr lang="en-US" sz="9600" dirty="0" smtClean="0">
                <a:latin typeface="Perpetua" pitchFamily="18" charset="0"/>
              </a:rPr>
              <a:t>the occupancy tenant or under-tenant as the case may be, shall pay to the Government in 5 equated annual </a:t>
            </a:r>
            <a:r>
              <a:rPr lang="en-US" sz="9600" dirty="0" err="1" smtClean="0">
                <a:latin typeface="Perpetua" pitchFamily="18" charset="0"/>
              </a:rPr>
              <a:t>instalments</a:t>
            </a:r>
            <a:r>
              <a:rPr lang="en-US" sz="9600" dirty="0" smtClean="0">
                <a:latin typeface="Perpetua" pitchFamily="18" charset="0"/>
              </a:rPr>
              <a:t> the compensation, as determined by the Deputy Commissioner, the first </a:t>
            </a:r>
            <a:r>
              <a:rPr lang="en-US" sz="9600" dirty="0" err="1" smtClean="0">
                <a:latin typeface="Perpetua" pitchFamily="18" charset="0"/>
              </a:rPr>
              <a:t>instalment</a:t>
            </a:r>
            <a:r>
              <a:rPr lang="en-US" sz="9600" dirty="0" smtClean="0">
                <a:latin typeface="Perpetua" pitchFamily="18" charset="0"/>
              </a:rPr>
              <a:t> payable being due on the expiry of 3 months from the date of his order.</a:t>
            </a:r>
          </a:p>
          <a:p>
            <a:pPr algn="just"/>
            <a:r>
              <a:rPr lang="en-US" sz="9600" dirty="0" smtClean="0">
                <a:latin typeface="Perpetua" pitchFamily="18" charset="0"/>
              </a:rPr>
              <a:t>Where any </a:t>
            </a:r>
            <a:r>
              <a:rPr lang="en-US" sz="9600" dirty="0" err="1" smtClean="0">
                <a:latin typeface="Perpetua" pitchFamily="18" charset="0"/>
              </a:rPr>
              <a:t>instalment</a:t>
            </a:r>
            <a:r>
              <a:rPr lang="en-US" sz="9600" dirty="0" smtClean="0">
                <a:latin typeface="Perpetua" pitchFamily="18" charset="0"/>
              </a:rPr>
              <a:t> of compensation is not deposited in the Treasury within 30 days from the date of its becoming due, the Deputy Commissioner shall proceed to recover the </a:t>
            </a:r>
            <a:r>
              <a:rPr lang="en-US" sz="9600" dirty="0" err="1" smtClean="0">
                <a:latin typeface="Perpetua" pitchFamily="18" charset="0"/>
              </a:rPr>
              <a:t>instalments</a:t>
            </a:r>
            <a:r>
              <a:rPr lang="en-US" sz="9600" dirty="0" smtClean="0">
                <a:latin typeface="Perpetua" pitchFamily="18" charset="0"/>
              </a:rPr>
              <a:t> as if it were an arrear of land-revenue.</a:t>
            </a:r>
          </a:p>
          <a:p>
            <a:pPr algn="just"/>
            <a:r>
              <a:rPr lang="en-US" sz="9600" dirty="0" smtClean="0">
                <a:latin typeface="Perpetua" pitchFamily="18" charset="0"/>
              </a:rPr>
              <a:t> In case of acquisition under Section 22, on deposit of the first </a:t>
            </a:r>
            <a:r>
              <a:rPr lang="en-US" sz="9600" dirty="0" err="1" smtClean="0">
                <a:latin typeface="Perpetua" pitchFamily="18" charset="0"/>
              </a:rPr>
              <a:t>instalment</a:t>
            </a:r>
            <a:r>
              <a:rPr lang="en-US" sz="9600" dirty="0" smtClean="0">
                <a:latin typeface="Perpetua" pitchFamily="18" charset="0"/>
              </a:rPr>
              <a:t>, the Deputy Commissioner shall issue to the erstwhile tenant a certificate of ownership right and also correct the revenue records.</a:t>
            </a:r>
          </a:p>
          <a:p>
            <a:pPr>
              <a:buNone/>
            </a:pPr>
            <a:r>
              <a:rPr lang="en-US" dirty="0" smtClean="0"/>
              <a:t/>
            </a:r>
            <a:br>
              <a:rPr lang="en-US" dirty="0" smtClean="0"/>
            </a:br>
            <a:endParaRPr lang="en-US" dirty="0"/>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46</a:t>
            </a:r>
            <a:endParaRPr lang="en-US" sz="1600" b="1" dirty="0">
              <a:solidFill>
                <a:schemeClr val="bg1"/>
              </a:solidFill>
            </a:endParaRPr>
          </a:p>
        </p:txBody>
      </p:sp>
      <p:sp>
        <p:nvSpPr>
          <p:cNvPr id="5" name="Rectangle 4"/>
          <p:cNvSpPr/>
          <p:nvPr/>
        </p:nvSpPr>
        <p:spPr>
          <a:xfrm>
            <a:off x="7615253" y="6457970"/>
            <a:ext cx="2109653" cy="411651"/>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671492"/>
            <a:ext cx="9929882" cy="6126158"/>
          </a:xfrm>
        </p:spPr>
        <p:txBody>
          <a:bodyPr/>
          <a:lstStyle/>
          <a:p>
            <a:pPr algn="just"/>
            <a:r>
              <a:rPr lang="en-US" sz="2400" dirty="0" smtClean="0">
                <a:latin typeface="Perpetua" pitchFamily="18" charset="0"/>
              </a:rPr>
              <a:t>In case of acquisition under Section 23, on deposit of the compensation as assessed, the Deputy Commissioner shall issue to the erstwhile tenant a certificate of ownership right and also correct the revenue records.</a:t>
            </a:r>
          </a:p>
          <a:p>
            <a:pPr algn="just"/>
            <a:r>
              <a:rPr lang="en-US" sz="2400" dirty="0" smtClean="0">
                <a:latin typeface="Perpetua" pitchFamily="18" charset="0"/>
              </a:rPr>
              <a:t>In case of dispute as to the person or persons who are entitled to receive the amount of compensation money, the amount shall be kept in deposit in a Government Treasury and the dispute shall be referred to the Civil Court having jurisdiction and the amount shall then be paid in terms of the final decision of the Court.</a:t>
            </a:r>
          </a:p>
          <a:p>
            <a:endParaRPr lang="en-US" dirty="0"/>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47</a:t>
            </a:r>
            <a:endParaRPr lang="en-US" sz="1600" b="1" dirty="0">
              <a:solidFill>
                <a:schemeClr val="bg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885806"/>
            <a:ext cx="9929882" cy="6072230"/>
          </a:xfrm>
        </p:spPr>
        <p:txBody>
          <a:bodyPr>
            <a:noAutofit/>
          </a:bodyPr>
          <a:lstStyle/>
          <a:p>
            <a:pPr algn="just"/>
            <a:r>
              <a:rPr lang="en-US" sz="2300" dirty="0" smtClean="0">
                <a:latin typeface="Perpetua" pitchFamily="18" charset="0"/>
              </a:rPr>
              <a:t>Notwithstanding anything contained in any law, custom or agreement no tenant shall be liable to pay rent whether in cash or in kind at a rate exceeding the maximum rate of rent as provided for hereinafter following.</a:t>
            </a:r>
          </a:p>
          <a:p>
            <a:pPr algn="just"/>
            <a:r>
              <a:rPr lang="en-US" sz="2300" dirty="0" smtClean="0">
                <a:latin typeface="Perpetua" pitchFamily="18" charset="0"/>
              </a:rPr>
              <a:t>The maximum rate of rent payable by an occupancy or non-occupancy tenant shall be as follows :-</a:t>
            </a:r>
          </a:p>
          <a:p>
            <a:pPr algn="just">
              <a:buFont typeface="Wingdings" pitchFamily="2" charset="2"/>
              <a:buChar char="Ø"/>
            </a:pPr>
            <a:r>
              <a:rPr lang="en-US" sz="2300" dirty="0" smtClean="0">
                <a:latin typeface="Perpetua" pitchFamily="18" charset="0"/>
              </a:rPr>
              <a:t>in case of cash rent, not exceeding 3 times of the land revenue payable for such land; and</a:t>
            </a:r>
          </a:p>
          <a:p>
            <a:pPr algn="just">
              <a:buFont typeface="Wingdings" pitchFamily="2" charset="2"/>
              <a:buChar char="Ø"/>
            </a:pPr>
            <a:r>
              <a:rPr lang="en-US" sz="2300" dirty="0" smtClean="0">
                <a:latin typeface="Perpetua" pitchFamily="18" charset="0"/>
              </a:rPr>
              <a:t> in case of crop-rent, a rate of rent not exceeding one-fifth of the produce of the principal crop grown in each agricultural year :</a:t>
            </a:r>
          </a:p>
          <a:p>
            <a:pPr algn="just">
              <a:buNone/>
            </a:pPr>
            <a:r>
              <a:rPr lang="en-US" sz="2300" dirty="0" smtClean="0">
                <a:latin typeface="Perpetua" pitchFamily="18" charset="0"/>
              </a:rPr>
              <a:t>		Provided that where the crop fails due to natural calamities and/or payment of the crop share is not possible due to circumstances beyond the control of the tenant, a sum equal to double of annual land revenue payable by his immediate landlord for such holding shall be fair rent. Provided further that a tenant desiring to pay his rent in cash in lieu of crop-rent may, after giving a written notice of not less that 30 days to the landlord, pay the money value of the crop deliverable by him to his landlord, computed on the basis of the market value of the principal crop prevailing at the time of harvesting at the locality concerned.</a:t>
            </a:r>
            <a:endParaRPr lang="en-US" sz="2300" dirty="0">
              <a:latin typeface="Perpetua" pitchFamily="18" charset="0"/>
            </a:endParaRPr>
          </a:p>
        </p:txBody>
      </p:sp>
      <p:sp>
        <p:nvSpPr>
          <p:cNvPr id="4" name="Title 2"/>
          <p:cNvSpPr>
            <a:spLocks noGrp="1"/>
          </p:cNvSpPr>
          <p:nvPr>
            <p:ph type="title"/>
          </p:nvPr>
        </p:nvSpPr>
        <p:spPr>
          <a:xfrm>
            <a:off x="540067" y="0"/>
            <a:ext cx="9504078" cy="814368"/>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Rent</a:t>
            </a:r>
            <a:r>
              <a:rPr lang="en-IN" sz="2800" b="1" dirty="0">
                <a:solidFill>
                  <a:schemeClr val="bg1"/>
                </a:solidFill>
                <a:latin typeface="Verdana" pitchFamily="34" charset="0"/>
                <a:ea typeface="Verdana" pitchFamily="34" charset="0"/>
              </a:rPr>
              <a:t/>
            </a:r>
            <a:br>
              <a:rPr lang="en-IN" sz="2800" b="1" dirty="0">
                <a:solidFill>
                  <a:schemeClr val="bg1"/>
                </a:solidFill>
                <a:latin typeface="Verdana" pitchFamily="34" charset="0"/>
                <a:ea typeface="Verdana" pitchFamily="34" charset="0"/>
              </a:rPr>
            </a:br>
            <a:r>
              <a:rPr lang="en-IN" sz="2800" b="1" dirty="0">
                <a:solidFill>
                  <a:schemeClr val="bg1"/>
                </a:solidFill>
                <a:latin typeface="Verdana" pitchFamily="34" charset="0"/>
                <a:ea typeface="Verdana" pitchFamily="34" charset="0"/>
              </a:rPr>
              <a:t>(Sec- </a:t>
            </a:r>
            <a:r>
              <a:rPr lang="en-IN" sz="2800" b="1" dirty="0" smtClean="0">
                <a:solidFill>
                  <a:schemeClr val="bg1"/>
                </a:solidFill>
                <a:latin typeface="Verdana" pitchFamily="34" charset="0"/>
                <a:ea typeface="Verdana" pitchFamily="34" charset="0"/>
              </a:rPr>
              <a:t>27 to 33)</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48</a:t>
            </a:r>
            <a:endParaRPr lang="en-US" sz="1600" b="1" dirty="0">
              <a:solidFill>
                <a:schemeClr val="bg1"/>
              </a:solidFill>
            </a:endParaRPr>
          </a:p>
        </p:txBody>
      </p:sp>
      <p:sp>
        <p:nvSpPr>
          <p:cNvPr id="6" name="Rectangle 5"/>
          <p:cNvSpPr/>
          <p:nvPr/>
        </p:nvSpPr>
        <p:spPr>
          <a:xfrm>
            <a:off x="8329633" y="6315095"/>
            <a:ext cx="1222035" cy="688650"/>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a:t>
            </a:r>
            <a:r>
              <a:rPr lang="en-US" sz="1800" b="1" i="1" dirty="0">
                <a:solidFill>
                  <a:srgbClr val="00B050"/>
                </a:solidFill>
                <a:latin typeface="Lucida Calligraphy" pitchFamily="66" charset="0"/>
              </a:rPr>
              <a:t>Contd....</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40068" y="1050114"/>
            <a:ext cx="9586231" cy="5747536"/>
          </a:xfrm>
        </p:spPr>
        <p:txBody>
          <a:bodyPr/>
          <a:lstStyle/>
          <a:p>
            <a:pPr algn="just">
              <a:buFont typeface="Wingdings" pitchFamily="2" charset="2"/>
              <a:buChar char="Ø"/>
            </a:pPr>
            <a:endParaRPr lang="en-IN" dirty="0">
              <a:latin typeface="Perpetua" pitchFamily="18" charset="0"/>
            </a:endParaRPr>
          </a:p>
          <a:p>
            <a:pPr algn="just">
              <a:buFont typeface="Wingdings" pitchFamily="2" charset="2"/>
              <a:buChar char="Ø"/>
            </a:pPr>
            <a:r>
              <a:rPr lang="en-IN" dirty="0">
                <a:latin typeface="Perpetua" pitchFamily="18" charset="0"/>
              </a:rPr>
              <a:t>An Act to </a:t>
            </a:r>
            <a:r>
              <a:rPr lang="en-IN" b="1" dirty="0">
                <a:latin typeface="Perpetua" pitchFamily="18" charset="0"/>
              </a:rPr>
              <a:t>impose limit </a:t>
            </a:r>
            <a:r>
              <a:rPr lang="en-IN" dirty="0">
                <a:latin typeface="Perpetua" pitchFamily="18" charset="0"/>
              </a:rPr>
              <a:t>on the amount of lands that may be held by a person.</a:t>
            </a:r>
          </a:p>
          <a:p>
            <a:pPr algn="just">
              <a:buNone/>
            </a:pPr>
            <a:endParaRPr lang="en-IN" dirty="0">
              <a:latin typeface="Perpetua" pitchFamily="18" charset="0"/>
            </a:endParaRPr>
          </a:p>
          <a:p>
            <a:pPr algn="just">
              <a:buFont typeface="Wingdings" pitchFamily="2" charset="2"/>
              <a:buChar char="Ø"/>
            </a:pPr>
            <a:r>
              <a:rPr lang="en-IN" dirty="0">
                <a:latin typeface="Perpetua" pitchFamily="18" charset="0"/>
              </a:rPr>
              <a:t>The Act aims to </a:t>
            </a:r>
            <a:r>
              <a:rPr lang="en-IN" b="1" dirty="0">
                <a:latin typeface="Perpetua" pitchFamily="18" charset="0"/>
              </a:rPr>
              <a:t>reduce disparities </a:t>
            </a:r>
            <a:r>
              <a:rPr lang="en-IN" dirty="0">
                <a:latin typeface="Perpetua" pitchFamily="18" charset="0"/>
              </a:rPr>
              <a:t>among the holders of lands by taking away the excess lands from the large holdings and redistributing them among the landless &amp; small land holders for establishing equality in the economic sphere.</a:t>
            </a:r>
          </a:p>
          <a:p>
            <a:pPr>
              <a:buNone/>
            </a:pPr>
            <a:endParaRPr lang="en-US" dirty="0"/>
          </a:p>
        </p:txBody>
      </p:sp>
      <p:sp>
        <p:nvSpPr>
          <p:cNvPr id="4" name="Title 2"/>
          <p:cNvSpPr>
            <a:spLocks noGrp="1"/>
          </p:cNvSpPr>
          <p:nvPr>
            <p:ph type="title"/>
          </p:nvPr>
        </p:nvSpPr>
        <p:spPr>
          <a:xfrm>
            <a:off x="759437" y="375024"/>
            <a:ext cx="8944931" cy="525069"/>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Objectives</a:t>
            </a:r>
            <a:endParaRPr lang="en-US" sz="35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4</a:t>
            </a:r>
            <a:endParaRPr lang="en-US" sz="1600" b="1" dirty="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385740"/>
            <a:ext cx="9929882" cy="6572296"/>
          </a:xfrm>
        </p:spPr>
        <p:txBody>
          <a:bodyPr>
            <a:normAutofit/>
          </a:bodyPr>
          <a:lstStyle/>
          <a:p>
            <a:pPr algn="just"/>
            <a:r>
              <a:rPr lang="en-US" sz="2400" dirty="0" smtClean="0">
                <a:latin typeface="Perpetua" pitchFamily="18" charset="0"/>
              </a:rPr>
              <a:t>Subject to the maximum limits, the rent of a tenant shall be liable to enhancement on one or more of the following grounds, namely -</a:t>
            </a:r>
          </a:p>
          <a:p>
            <a:pPr marL="514350" indent="-514350" algn="just">
              <a:buFont typeface="+mj-lt"/>
              <a:buAutoNum type="romanLcPeriod"/>
            </a:pPr>
            <a:r>
              <a:rPr lang="en-US" sz="2400" dirty="0" smtClean="0">
                <a:latin typeface="Perpetua" pitchFamily="18" charset="0"/>
              </a:rPr>
              <a:t>that the productive powers of the land held by the tenant have been increased by fluvial action; or</a:t>
            </a:r>
          </a:p>
          <a:p>
            <a:pPr marL="514350" indent="-514350" algn="just">
              <a:buFont typeface="+mj-lt"/>
              <a:buAutoNum type="romanLcPeriod"/>
            </a:pPr>
            <a:r>
              <a:rPr lang="en-US" sz="2400" dirty="0" smtClean="0">
                <a:latin typeface="Perpetua" pitchFamily="18" charset="0"/>
              </a:rPr>
              <a:t>that the productive powers of the land held by the tenant have been increased by any improvement effected by or at the expense of the landlord; or</a:t>
            </a:r>
          </a:p>
          <a:p>
            <a:pPr marL="514350" indent="-514350" algn="just">
              <a:buFont typeface="+mj-lt"/>
              <a:buAutoNum type="romanLcPeriod"/>
            </a:pPr>
            <a:r>
              <a:rPr lang="en-US" sz="2400" dirty="0" smtClean="0">
                <a:latin typeface="Perpetua" pitchFamily="18" charset="0"/>
              </a:rPr>
              <a:t>that the area of the tenant's holding has been increased by </a:t>
            </a:r>
            <a:r>
              <a:rPr lang="en-US" sz="2400" dirty="0" err="1" smtClean="0">
                <a:latin typeface="Perpetua" pitchFamily="18" charset="0"/>
              </a:rPr>
              <a:t>alluvion</a:t>
            </a:r>
            <a:r>
              <a:rPr lang="en-US" sz="2400" dirty="0" smtClean="0">
                <a:latin typeface="Perpetua" pitchFamily="18" charset="0"/>
              </a:rPr>
              <a:t> or otherwise; or</a:t>
            </a:r>
          </a:p>
          <a:p>
            <a:pPr marL="514350" indent="-514350" algn="just">
              <a:buFont typeface="+mj-lt"/>
              <a:buAutoNum type="romanLcPeriod"/>
            </a:pPr>
            <a:r>
              <a:rPr lang="en-US" sz="2400" dirty="0" smtClean="0">
                <a:latin typeface="Perpetua" pitchFamily="18" charset="0"/>
              </a:rPr>
              <a:t>that the revenue rate payable by the landlord to the State Government in respect of the holding of the tenant has increased.</a:t>
            </a:r>
          </a:p>
          <a:p>
            <a:pPr algn="just"/>
            <a:r>
              <a:rPr lang="en-US" sz="2400" dirty="0" smtClean="0">
                <a:latin typeface="Perpetua" pitchFamily="18" charset="0"/>
              </a:rPr>
              <a:t>A landlord of any holding desiring an enhancement of rent on any ground may apply to the Deputy Commissioner stating the specific ground on which the claim for enhancement rests. The Deputy Commissioner shall thereupon make the necessary inquiry, and may, for that purpose cause an inspection of the land by a Revenue Officer, and shall thereafter pass such orders as deemed fit subject always to the maximum rate of rent</a:t>
            </a:r>
          </a:p>
          <a:p>
            <a:endParaRPr lang="en-US" dirty="0"/>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49</a:t>
            </a:r>
            <a:endParaRPr lang="en-US" sz="1600" b="1" dirty="0">
              <a:solidFill>
                <a:schemeClr val="bg1"/>
              </a:solidFill>
            </a:endParaRPr>
          </a:p>
        </p:txBody>
      </p:sp>
      <p:sp>
        <p:nvSpPr>
          <p:cNvPr id="5" name="Rectangle 4"/>
          <p:cNvSpPr/>
          <p:nvPr/>
        </p:nvSpPr>
        <p:spPr>
          <a:xfrm>
            <a:off x="8329633" y="6315095"/>
            <a:ext cx="1222035" cy="688650"/>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a:t>
            </a:r>
            <a:r>
              <a:rPr lang="en-US" sz="1800" b="1" i="1" dirty="0">
                <a:solidFill>
                  <a:srgbClr val="00B050"/>
                </a:solidFill>
                <a:latin typeface="Lucida Calligraphy" pitchFamily="66" charset="0"/>
              </a:rPr>
              <a:t>Contd....</a:t>
            </a:r>
            <a:endParaRPr lang="en-US" sz="1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71426"/>
            <a:ext cx="10001320" cy="6786610"/>
          </a:xfrm>
        </p:spPr>
        <p:txBody>
          <a:bodyPr>
            <a:noAutofit/>
          </a:bodyPr>
          <a:lstStyle/>
          <a:p>
            <a:pPr algn="just"/>
            <a:r>
              <a:rPr lang="en-US" sz="2300" dirty="0" smtClean="0">
                <a:latin typeface="Perpetua" pitchFamily="18" charset="0"/>
              </a:rPr>
              <a:t>Provided that :-</a:t>
            </a:r>
          </a:p>
          <a:p>
            <a:pPr algn="just">
              <a:buFont typeface="Wingdings" pitchFamily="2" charset="2"/>
              <a:buChar char="ü"/>
            </a:pPr>
            <a:r>
              <a:rPr lang="en-US" sz="2300" dirty="0" smtClean="0">
                <a:latin typeface="Perpetua" pitchFamily="18" charset="0"/>
              </a:rPr>
              <a:t>Where an enhancement is claimed (as per (</a:t>
            </a:r>
            <a:r>
              <a:rPr lang="en-US" sz="2300" dirty="0" err="1" smtClean="0">
                <a:latin typeface="Perpetua" pitchFamily="18" charset="0"/>
              </a:rPr>
              <a:t>i</a:t>
            </a:r>
            <a:r>
              <a:rPr lang="en-US" sz="2300" dirty="0" smtClean="0">
                <a:latin typeface="Perpetua" pitchFamily="18" charset="0"/>
              </a:rPr>
              <a:t>), the Deputy Commissioner shall not take into account any increase in productive powers due to fluvial action, which is merely temporary or casual;</a:t>
            </a:r>
          </a:p>
          <a:p>
            <a:pPr algn="just">
              <a:buFont typeface="Wingdings" pitchFamily="2" charset="2"/>
              <a:buChar char="ü"/>
            </a:pPr>
            <a:r>
              <a:rPr lang="en-US" sz="2300" dirty="0" smtClean="0">
                <a:latin typeface="Perpetua" pitchFamily="18" charset="0"/>
              </a:rPr>
              <a:t> Where the enhancement is claimed (as per (ii), the Deputy Commissioner shall have regard to actual increase in productive powers caused by the improvement, the cost of improvement, and also the increase or decrease, if any, in the cost of cultivation for </a:t>
            </a:r>
            <a:r>
              <a:rPr lang="en-US" sz="2300" dirty="0" err="1" smtClean="0">
                <a:latin typeface="Perpetua" pitchFamily="18" charset="0"/>
              </a:rPr>
              <a:t>utilising</a:t>
            </a:r>
            <a:r>
              <a:rPr lang="en-US" sz="2300" dirty="0" smtClean="0">
                <a:latin typeface="Perpetua" pitchFamily="18" charset="0"/>
              </a:rPr>
              <a:t> the improvement.</a:t>
            </a:r>
          </a:p>
          <a:p>
            <a:pPr algn="just"/>
            <a:r>
              <a:rPr lang="en-US" sz="2300" dirty="0" smtClean="0">
                <a:latin typeface="Perpetua" pitchFamily="18" charset="0"/>
              </a:rPr>
              <a:t>The rent of a tenant shall be liable to reduction on one or more of the following grounds, namely :</a:t>
            </a:r>
          </a:p>
          <a:p>
            <a:pPr algn="just">
              <a:buFont typeface="Wingdings" pitchFamily="2" charset="2"/>
              <a:buChar char="Ø"/>
            </a:pPr>
            <a:r>
              <a:rPr lang="en-US" sz="2300" dirty="0" smtClean="0">
                <a:latin typeface="Perpetua" pitchFamily="18" charset="0"/>
              </a:rPr>
              <a:t>that the productive powers of the land held by the tenant have been decreased due to any action of the landlord or due to any cause beyond the control of the tenant during the currency of the present tenancy; or</a:t>
            </a:r>
          </a:p>
          <a:p>
            <a:pPr algn="just">
              <a:buFont typeface="Wingdings" pitchFamily="2" charset="2"/>
              <a:buChar char="Ø"/>
            </a:pPr>
            <a:r>
              <a:rPr lang="en-US" sz="2300" dirty="0" smtClean="0">
                <a:latin typeface="Perpetua" pitchFamily="18" charset="0"/>
              </a:rPr>
              <a:t> that the area of the tenant's holding has been decreased by </a:t>
            </a:r>
            <a:r>
              <a:rPr lang="en-US" sz="2300" dirty="0" err="1" smtClean="0">
                <a:latin typeface="Perpetua" pitchFamily="18" charset="0"/>
              </a:rPr>
              <a:t>diluvion</a:t>
            </a:r>
            <a:r>
              <a:rPr lang="en-US" sz="2300" dirty="0" smtClean="0">
                <a:latin typeface="Perpetua" pitchFamily="18" charset="0"/>
              </a:rPr>
              <a:t>, or by acquisition for public purpose; or</a:t>
            </a:r>
          </a:p>
          <a:p>
            <a:pPr algn="just">
              <a:buFont typeface="Wingdings" pitchFamily="2" charset="2"/>
              <a:buChar char="Ø"/>
            </a:pPr>
            <a:r>
              <a:rPr lang="en-US" sz="2300" dirty="0" smtClean="0">
                <a:latin typeface="Perpetua" pitchFamily="18" charset="0"/>
              </a:rPr>
              <a:t>that the revenue rate payable by his landlord to the State Government in respect of the tenant's holding has decreased.</a:t>
            </a:r>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50</a:t>
            </a:r>
            <a:endParaRPr lang="en-US" sz="1600" b="1" dirty="0">
              <a:solidFill>
                <a:schemeClr val="bg1"/>
              </a:solidFill>
            </a:endParaRPr>
          </a:p>
        </p:txBody>
      </p:sp>
      <p:sp>
        <p:nvSpPr>
          <p:cNvPr id="5" name="Rectangle 4"/>
          <p:cNvSpPr/>
          <p:nvPr/>
        </p:nvSpPr>
        <p:spPr>
          <a:xfrm>
            <a:off x="8329633" y="6315095"/>
            <a:ext cx="1222035" cy="688650"/>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a:t>
            </a:r>
            <a:r>
              <a:rPr lang="en-US" sz="1800" b="1" i="1" dirty="0">
                <a:solidFill>
                  <a:srgbClr val="00B050"/>
                </a:solidFill>
                <a:latin typeface="Lucida Calligraphy" pitchFamily="66" charset="0"/>
              </a:rPr>
              <a:t>Contd....</a:t>
            </a:r>
            <a:endParaRPr lang="en-US" sz="1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671492"/>
            <a:ext cx="10001320" cy="6126158"/>
          </a:xfrm>
        </p:spPr>
        <p:txBody>
          <a:bodyPr>
            <a:normAutofit/>
          </a:bodyPr>
          <a:lstStyle/>
          <a:p>
            <a:pPr algn="just"/>
            <a:r>
              <a:rPr lang="en-US" sz="2400" dirty="0" smtClean="0">
                <a:latin typeface="Perpetua" pitchFamily="18" charset="0"/>
              </a:rPr>
              <a:t>A tenant desiring any reduction of rent or anyone or more of the grounds may apply to the Deputy Commissioner stating the specific ground on which the claim for reduction rests. The Deputy Commissioner shall thereupon make the necessary enquiry and may, for this purpose, cause an inspection of the land by a Revenue Officer, and shall thereafter pass such orders as deemed fit.</a:t>
            </a:r>
          </a:p>
          <a:p>
            <a:pPr algn="just">
              <a:buNone/>
            </a:pPr>
            <a:endParaRPr lang="en-US" sz="2400" dirty="0" smtClean="0">
              <a:latin typeface="Perpetua" pitchFamily="18" charset="0"/>
            </a:endParaRPr>
          </a:p>
          <a:p>
            <a:pPr algn="just"/>
            <a:r>
              <a:rPr lang="en-US" sz="2400" dirty="0" smtClean="0">
                <a:latin typeface="Perpetua" pitchFamily="18" charset="0"/>
              </a:rPr>
              <a:t>Enhancement or reduction of rent, as the case may be, will take effect from the date of the order of the Deputy Commissioner.</a:t>
            </a:r>
            <a:endParaRPr lang="en-US" sz="2400" dirty="0">
              <a:latin typeface="Perpetua" pitchFamily="18" charset="0"/>
            </a:endParaRPr>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51</a:t>
            </a:r>
            <a:endParaRPr lang="en-US" sz="1600" b="1" dirty="0">
              <a:solidFill>
                <a:schemeClr val="bg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E77178-FBAC-F645-AB36-1B653F906189}"/>
              </a:ext>
            </a:extLst>
          </p:cNvPr>
          <p:cNvSpPr>
            <a:spLocks noGrp="1"/>
          </p:cNvSpPr>
          <p:nvPr>
            <p:ph sz="quarter" idx="1"/>
          </p:nvPr>
        </p:nvSpPr>
        <p:spPr>
          <a:xfrm>
            <a:off x="128589" y="1242996"/>
            <a:ext cx="10082096" cy="5548329"/>
          </a:xfrm>
        </p:spPr>
        <p:txBody>
          <a:bodyPr>
            <a:normAutofit fontScale="92500" lnSpcReduction="20000"/>
          </a:bodyPr>
          <a:lstStyle/>
          <a:p>
            <a:pPr algn="just"/>
            <a:r>
              <a:rPr lang="en-US" sz="2600" dirty="0">
                <a:latin typeface="Perpetua" panose="02020502060401020303" pitchFamily="18" charset="0"/>
              </a:rPr>
              <a:t>In case of arrear arising out of payment of rent, the landlord will file an application along with the decree before the competent Civil Court.</a:t>
            </a:r>
          </a:p>
          <a:p>
            <a:pPr algn="just"/>
            <a:r>
              <a:rPr lang="en-US" sz="2600" dirty="0">
                <a:latin typeface="Perpetua" panose="02020502060401020303" pitchFamily="18" charset="0"/>
              </a:rPr>
              <a:t>The competent Civil Court, on receipt of the application, may attach the holding &amp; issue proclamation of sale by serving Notices in conspicuous places in the holding under decree, premises of the issuing Court.</a:t>
            </a:r>
          </a:p>
          <a:p>
            <a:pPr algn="just"/>
            <a:r>
              <a:rPr lang="en-US" sz="2600" dirty="0">
                <a:latin typeface="Perpetua" panose="02020502060401020303" pitchFamily="18" charset="0"/>
              </a:rPr>
              <a:t>The sale through public auction, after fulfillment of all the preceding conditions, shall be conducted after the expiry of 30 days wherein, the highest bidder would be allowed the sale of the holding.</a:t>
            </a:r>
          </a:p>
          <a:p>
            <a:pPr algn="just"/>
            <a:r>
              <a:rPr lang="en-US" sz="2600" dirty="0">
                <a:latin typeface="Perpetua" panose="02020502060401020303" pitchFamily="18" charset="0"/>
              </a:rPr>
              <a:t>The highest bidder is required to pay ¼ </a:t>
            </a:r>
            <a:r>
              <a:rPr lang="en-US" sz="2600" dirty="0" err="1">
                <a:latin typeface="Perpetua" panose="02020502060401020303" pitchFamily="18" charset="0"/>
              </a:rPr>
              <a:t>th</a:t>
            </a:r>
            <a:r>
              <a:rPr lang="en-US" sz="2600" dirty="0">
                <a:latin typeface="Perpetua" panose="02020502060401020303" pitchFamily="18" charset="0"/>
              </a:rPr>
              <a:t> of the purchase money on the spot and the remaining within 15 days.</a:t>
            </a:r>
          </a:p>
          <a:p>
            <a:pPr algn="just"/>
            <a:r>
              <a:rPr lang="en-US" sz="2600" dirty="0">
                <a:latin typeface="Perpetua" panose="02020502060401020303" pitchFamily="18" charset="0"/>
              </a:rPr>
              <a:t>The sale of holding default for arrear rent shall be stayed if any person or the defaulting tenant makes full payment along with the cost of the sale before the date of public auction.</a:t>
            </a:r>
          </a:p>
          <a:p>
            <a:pPr algn="just"/>
            <a:r>
              <a:rPr lang="en-US" sz="2600" dirty="0">
                <a:latin typeface="Perpetua" panose="02020502060401020303" pitchFamily="18" charset="0"/>
              </a:rPr>
              <a:t>The sale proceeds minus the cost of public auction is paid to the decree holder for the cost incurred by him due to the public auction, amount payable to him as decree holder, the balance to be paid to the defaulting tenant.</a:t>
            </a:r>
          </a:p>
          <a:p>
            <a:pPr marL="0" indent="0">
              <a:buNone/>
            </a:pPr>
            <a:endParaRPr lang="en-US" dirty="0">
              <a:latin typeface="Perpetua" panose="02020502060401020303" pitchFamily="18" charset="0"/>
            </a:endParaRPr>
          </a:p>
        </p:txBody>
      </p:sp>
      <p:sp>
        <p:nvSpPr>
          <p:cNvPr id="5" name="Title 2">
            <a:extLst>
              <a:ext uri="{FF2B5EF4-FFF2-40B4-BE49-F238E27FC236}">
                <a16:creationId xmlns:a16="http://schemas.microsoft.com/office/drawing/2014/main" xmlns="" id="{8B74B4CC-D9B2-0B47-80C3-6AFF8670AD33}"/>
              </a:ext>
            </a:extLst>
          </p:cNvPr>
          <p:cNvSpPr txBox="1">
            <a:spLocks noGrp="1"/>
          </p:cNvSpPr>
          <p:nvPr>
            <p:ph type="title"/>
          </p:nvPr>
        </p:nvSpPr>
        <p:spPr>
          <a:xfrm>
            <a:off x="540067" y="133351"/>
            <a:ext cx="9457611" cy="966769"/>
          </a:xfrm>
          <a:prstGeom prst="rect">
            <a:avLst/>
          </a:prstGeom>
          <a:solidFill>
            <a:schemeClr val="accent1"/>
          </a:solidFill>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2800" b="1" dirty="0">
                <a:solidFill>
                  <a:schemeClr val="bg1"/>
                </a:solidFill>
                <a:latin typeface="Verdana" pitchFamily="34" charset="0"/>
                <a:ea typeface="Verdana" pitchFamily="34" charset="0"/>
              </a:rPr>
              <a:t>Sale for arrear under decree</a:t>
            </a:r>
            <a:r>
              <a:rPr lang="en-IN" sz="2800" b="1" dirty="0">
                <a:solidFill>
                  <a:schemeClr val="bg1"/>
                </a:solidFill>
                <a:latin typeface="Verdana" pitchFamily="34" charset="0"/>
                <a:ea typeface="Verdana" pitchFamily="34" charset="0"/>
              </a:rPr>
              <a:t> </a:t>
            </a:r>
            <a:r>
              <a:rPr lang="en-US" sz="2800" b="1" dirty="0">
                <a:solidFill>
                  <a:schemeClr val="bg1"/>
                </a:solidFill>
                <a:latin typeface="Verdana" pitchFamily="34" charset="0"/>
                <a:ea typeface="Verdana" pitchFamily="34" charset="0"/>
              </a:rPr>
              <a:t/>
            </a:r>
            <a:br>
              <a:rPr lang="en-US" sz="2800" b="1" dirty="0">
                <a:solidFill>
                  <a:schemeClr val="bg1"/>
                </a:solidFill>
                <a:latin typeface="Verdana" pitchFamily="34" charset="0"/>
                <a:ea typeface="Verdana" pitchFamily="34" charset="0"/>
              </a:rPr>
            </a:br>
            <a:r>
              <a:rPr lang="en-IN" sz="2800" b="1" dirty="0">
                <a:solidFill>
                  <a:schemeClr val="bg1"/>
                </a:solidFill>
                <a:latin typeface="Verdana" pitchFamily="34" charset="0"/>
                <a:ea typeface="Verdana" pitchFamily="34" charset="0"/>
              </a:rPr>
              <a:t>(Sec</a:t>
            </a:r>
            <a:r>
              <a:rPr lang="en-US" sz="2800" b="1" dirty="0">
                <a:solidFill>
                  <a:schemeClr val="bg1"/>
                </a:solidFill>
                <a:latin typeface="Verdana" pitchFamily="34" charset="0"/>
                <a:ea typeface="Verdana" pitchFamily="34" charset="0"/>
              </a:rPr>
              <a:t>- </a:t>
            </a:r>
            <a:r>
              <a:rPr lang="en-US" sz="2800" b="1" dirty="0" smtClean="0">
                <a:solidFill>
                  <a:schemeClr val="bg1"/>
                </a:solidFill>
                <a:latin typeface="Verdana" pitchFamily="34" charset="0"/>
                <a:ea typeface="Verdana" pitchFamily="34" charset="0"/>
              </a:rPr>
              <a:t>39 to 47</a:t>
            </a:r>
            <a:r>
              <a:rPr lang="en-IN" sz="2800" b="1" dirty="0" smtClean="0">
                <a:solidFill>
                  <a:schemeClr val="bg1"/>
                </a:solidFill>
                <a:latin typeface="Verdana" pitchFamily="34" charset="0"/>
                <a:ea typeface="Verdana" pitchFamily="34" charset="0"/>
              </a:rPr>
              <a:t>)</a:t>
            </a:r>
            <a:endParaRPr lang="en-US" sz="2800" b="1" dirty="0">
              <a:solidFill>
                <a:schemeClr val="bg1"/>
              </a:solidFill>
              <a:latin typeface="Verdana" pitchFamily="34" charset="0"/>
              <a:ea typeface="Verdana" pitchFamily="34" charset="0"/>
            </a:endParaRPr>
          </a:p>
        </p:txBody>
      </p:sp>
      <p:sp>
        <p:nvSpPr>
          <p:cNvPr id="7" name="TextBox 6">
            <a:extLst>
              <a:ext uri="{FF2B5EF4-FFF2-40B4-BE49-F238E27FC236}">
                <a16:creationId xmlns:a16="http://schemas.microsoft.com/office/drawing/2014/main" xmlns="" id="{6B3060E5-BFC5-914F-A4C3-D65CF19D08B6}"/>
              </a:ext>
            </a:extLst>
          </p:cNvPr>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52</a:t>
            </a:r>
            <a:endParaRPr lang="en-US" sz="1600" b="1" dirty="0">
              <a:solidFill>
                <a:schemeClr val="bg1"/>
              </a:solidFill>
            </a:endParaRPr>
          </a:p>
        </p:txBody>
      </p:sp>
    </p:spTree>
    <p:extLst>
      <p:ext uri="{BB962C8B-B14F-4D97-AF65-F5344CB8AC3E}">
        <p14:creationId xmlns:p14="http://schemas.microsoft.com/office/powerpoint/2010/main" xmlns="" val="13868654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71426"/>
            <a:ext cx="10001320" cy="6786610"/>
          </a:xfrm>
        </p:spPr>
        <p:txBody>
          <a:bodyPr>
            <a:normAutofit/>
          </a:bodyPr>
          <a:lstStyle/>
          <a:p>
            <a:pPr algn="just"/>
            <a:r>
              <a:rPr lang="en-US" sz="2400" dirty="0" smtClean="0">
                <a:latin typeface="Perpetua" pitchFamily="18" charset="0"/>
              </a:rPr>
              <a:t>The defaulting tenant or any interested person may, within 30 days of the date of the sale, apply to the Court conducting the sale to set aside the sale on depositing in the Court, (a) the </a:t>
            </a:r>
            <a:r>
              <a:rPr lang="en-US" sz="2400" dirty="0" err="1" smtClean="0">
                <a:latin typeface="Perpetua" pitchFamily="18" charset="0"/>
              </a:rPr>
              <a:t>decretal</a:t>
            </a:r>
            <a:r>
              <a:rPr lang="en-US" sz="2400" dirty="0" smtClean="0">
                <a:latin typeface="Perpetua" pitchFamily="18" charset="0"/>
              </a:rPr>
              <a:t> amount together with cost of the sale for payment to the decree-holder, and (b) a sum equal to 5 per cent of the purchase money for payment to the auction purchaser as a penalty, and (c) the cost of the sale, if any, payable to the Government, and the Court shall thereupon set aside the sale and shall cause the amounts under (a), (b) and (c) above to be paid to the respective persons or authorities.</a:t>
            </a:r>
          </a:p>
          <a:p>
            <a:pPr algn="just"/>
            <a:r>
              <a:rPr lang="en-US" sz="2400" dirty="0" smtClean="0">
                <a:latin typeface="Perpetua" pitchFamily="18" charset="0"/>
              </a:rPr>
              <a:t>The defaulting tenant, the decree-holder or any other interested person may, within 60 days of the date of the sale, apply to the Court to set aside the sale on the ground of material irregularity or fraud or mistake in publishing or conducting the sale :</a:t>
            </a:r>
          </a:p>
          <a:p>
            <a:pPr algn="just">
              <a:buNone/>
            </a:pPr>
            <a:r>
              <a:rPr lang="en-US" sz="2400" dirty="0" smtClean="0">
                <a:latin typeface="Perpetua" pitchFamily="18" charset="0"/>
              </a:rPr>
              <a:t>		Provided no sale shall be set aside on this ground unless the applicant proves to the satisfaction of the Court that he has sustained substantial injury by reason of such irregularity or mistake.</a:t>
            </a:r>
          </a:p>
          <a:p>
            <a:pPr algn="just"/>
            <a:r>
              <a:rPr lang="en-US" sz="2400" dirty="0" smtClean="0">
                <a:latin typeface="Perpetua" pitchFamily="18" charset="0"/>
              </a:rPr>
              <a:t>If there is no application to set aside the sale or if any such application has been disallowed, the Court shall make an order confirming the sale which shall, thereupon, become absolute.</a:t>
            </a:r>
            <a:endParaRPr lang="en-US" sz="2400" dirty="0">
              <a:latin typeface="Perpetua" pitchFamily="18"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53</a:t>
            </a:r>
            <a:endParaRPr lang="en-US" sz="1600" b="1" dirty="0">
              <a:solidFill>
                <a:schemeClr val="bg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90AA765-54BA-674E-A286-57250A2F3894}"/>
              </a:ext>
            </a:extLst>
          </p:cNvPr>
          <p:cNvSpPr>
            <a:spLocks noGrp="1"/>
          </p:cNvSpPr>
          <p:nvPr>
            <p:ph sz="quarter" idx="1"/>
          </p:nvPr>
        </p:nvSpPr>
        <p:spPr>
          <a:xfrm>
            <a:off x="257140" y="1488520"/>
            <a:ext cx="9929882" cy="4826574"/>
          </a:xfrm>
        </p:spPr>
        <p:txBody>
          <a:bodyPr anchor="ctr">
            <a:normAutofit fontScale="32500" lnSpcReduction="20000"/>
          </a:bodyPr>
          <a:lstStyle/>
          <a:p>
            <a:pPr lvl="0" algn="just"/>
            <a:r>
              <a:rPr lang="en-US" sz="10800" spc="-90" dirty="0" smtClean="0">
                <a:latin typeface="Perpetua" panose="02020502060401020303" pitchFamily="18" charset="0"/>
                <a:ea typeface="Times New Roman" panose="02020603050405020304" pitchFamily="18" charset="0"/>
              </a:rPr>
              <a:t> </a:t>
            </a:r>
            <a:r>
              <a:rPr lang="en-US" sz="7400" spc="-90" dirty="0" smtClean="0">
                <a:latin typeface="Perpetua" panose="02020502060401020303" pitchFamily="18" charset="0"/>
                <a:ea typeface="Times New Roman" panose="02020603050405020304" pitchFamily="18" charset="0"/>
              </a:rPr>
              <a:t>If </a:t>
            </a:r>
            <a:r>
              <a:rPr lang="en-US" sz="7400" spc="-11" dirty="0">
                <a:latin typeface="Perpetua" panose="02020502060401020303" pitchFamily="18" charset="0"/>
                <a:ea typeface="Times New Roman" panose="02020603050405020304" pitchFamily="18" charset="0"/>
              </a:rPr>
              <a:t>a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a:t>
            </a:r>
            <a:r>
              <a:rPr lang="en-US" sz="7400" spc="-11" dirty="0">
                <a:latin typeface="Perpetua" panose="02020502060401020303" pitchFamily="18" charset="0"/>
                <a:ea typeface="Times New Roman" panose="02020603050405020304" pitchFamily="18" charset="0"/>
              </a:rPr>
              <a:t>enant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sublets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or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transfers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the </a:t>
            </a:r>
            <a:r>
              <a:rPr lang="en-US" sz="7400" spc="-79" dirty="0">
                <a:latin typeface="Perpetua" panose="02020502060401020303" pitchFamily="18" charset="0"/>
                <a:ea typeface="Times New Roman" panose="02020603050405020304" pitchFamily="18" charset="0"/>
              </a:rPr>
              <a:t> </a:t>
            </a:r>
            <a:r>
              <a:rPr lang="en-US" sz="7400" spc="-28" dirty="0">
                <a:latin typeface="Perpetua" panose="02020502060401020303" pitchFamily="18" charset="0"/>
                <a:ea typeface="Times New Roman" panose="02020603050405020304" pitchFamily="18" charset="0"/>
              </a:rPr>
              <a:t>w</a:t>
            </a:r>
            <a:r>
              <a:rPr lang="en-US" sz="7400" spc="-11" dirty="0">
                <a:latin typeface="Perpetua" panose="02020502060401020303" pitchFamily="18" charset="0"/>
                <a:ea typeface="Times New Roman" panose="02020603050405020304" pitchFamily="18" charset="0"/>
              </a:rPr>
              <a:t>ho</a:t>
            </a:r>
            <a:r>
              <a:rPr lang="en-US" sz="7400" spc="11" dirty="0">
                <a:latin typeface="Perpetua" panose="02020502060401020303" pitchFamily="18" charset="0"/>
                <a:ea typeface="Times New Roman" panose="02020603050405020304" pitchFamily="18" charset="0"/>
              </a:rPr>
              <a:t>l</a:t>
            </a:r>
            <a:r>
              <a:rPr lang="en-US" sz="7400" spc="-11" dirty="0">
                <a:latin typeface="Perpetua" panose="02020502060401020303" pitchFamily="18" charset="0"/>
                <a:ea typeface="Times New Roman" panose="02020603050405020304" pitchFamily="18" charset="0"/>
              </a:rPr>
              <a:t>e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or </a:t>
            </a:r>
            <a:r>
              <a:rPr lang="en-US" sz="7400" spc="-68"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a</a:t>
            </a:r>
            <a:r>
              <a:rPr lang="en-US" sz="7400" spc="11" dirty="0">
                <a:latin typeface="Perpetua" panose="02020502060401020303" pitchFamily="18" charset="0"/>
                <a:ea typeface="Times New Roman" panose="02020603050405020304" pitchFamily="18" charset="0"/>
              </a:rPr>
              <a:t>n</a:t>
            </a:r>
            <a:r>
              <a:rPr lang="en-US" sz="7400" spc="-11" dirty="0">
                <a:latin typeface="Perpetua" panose="02020502060401020303" pitchFamily="18" charset="0"/>
                <a:ea typeface="Times New Roman" panose="02020603050405020304" pitchFamily="18" charset="0"/>
              </a:rPr>
              <a:t>y </a:t>
            </a:r>
            <a:r>
              <a:rPr lang="en-US" sz="7400" spc="-107"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part </a:t>
            </a:r>
            <a:r>
              <a:rPr lang="en-US" sz="7400" spc="-79"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of </a:t>
            </a:r>
            <a:r>
              <a:rPr lang="en-US" sz="7400" spc="-90"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h</a:t>
            </a:r>
            <a:r>
              <a:rPr lang="en-US" sz="7400" spc="-17"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s hold</a:t>
            </a:r>
            <a:r>
              <a:rPr lang="en-US" sz="7400" spc="11"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ng </a:t>
            </a:r>
            <a:r>
              <a:rPr lang="en-US" sz="7400" spc="-107"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other</a:t>
            </a:r>
            <a:r>
              <a:rPr lang="en-US" sz="7400" spc="-28" dirty="0">
                <a:latin typeface="Perpetua" panose="02020502060401020303" pitchFamily="18" charset="0"/>
                <a:ea typeface="Times New Roman" panose="02020603050405020304" pitchFamily="18" charset="0"/>
              </a:rPr>
              <a:t>w</a:t>
            </a:r>
            <a:r>
              <a:rPr lang="en-US" sz="7400" spc="11"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se </a:t>
            </a:r>
            <a:r>
              <a:rPr lang="en-US" sz="7400" spc="-90"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than </a:t>
            </a:r>
            <a:r>
              <a:rPr lang="en-US" sz="7400" spc="-107"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n </a:t>
            </a:r>
            <a:r>
              <a:rPr lang="en-US" sz="7400" spc="-118"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accordance </a:t>
            </a:r>
            <a:r>
              <a:rPr lang="en-US" sz="7400" spc="-101"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with </a:t>
            </a:r>
            <a:r>
              <a:rPr lang="en-US" sz="7400" spc="-90"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the </a:t>
            </a:r>
            <a:r>
              <a:rPr lang="en-US" sz="7400" spc="-90"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prov</a:t>
            </a:r>
            <a:r>
              <a:rPr lang="en-US" sz="7400" spc="-17"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sion </a:t>
            </a:r>
            <a:r>
              <a:rPr lang="en-US" sz="7400" spc="-90"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of </a:t>
            </a:r>
            <a:r>
              <a:rPr lang="en-US" sz="7400" spc="-107"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th</a:t>
            </a:r>
            <a:r>
              <a:rPr lang="en-US" sz="7400" spc="-17"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s Ac</a:t>
            </a:r>
            <a:r>
              <a:rPr lang="en-US" sz="7400" spc="-17" dirty="0">
                <a:latin typeface="Perpetua" panose="02020502060401020303" pitchFamily="18" charset="0"/>
                <a:ea typeface="Times New Roman" panose="02020603050405020304" pitchFamily="18" charset="0"/>
              </a:rPr>
              <a:t>t</a:t>
            </a:r>
            <a:r>
              <a:rPr lang="en-US" sz="7400" spc="-11" dirty="0">
                <a:latin typeface="Perpetua" panose="02020502060401020303" pitchFamily="18" charset="0"/>
                <a:ea typeface="Times New Roman" panose="02020603050405020304" pitchFamily="18" charset="0"/>
              </a:rPr>
              <a:t>,</a:t>
            </a:r>
            <a:r>
              <a:rPr lang="en-US" sz="7400" spc="23"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then the </a:t>
            </a:r>
            <a:r>
              <a:rPr lang="en-US" sz="7400" spc="11" dirty="0">
                <a:latin typeface="Perpetua" panose="02020502060401020303" pitchFamily="18" charset="0"/>
                <a:ea typeface="Times New Roman" panose="02020603050405020304" pitchFamily="18" charset="0"/>
              </a:rPr>
              <a:t>t</a:t>
            </a:r>
            <a:r>
              <a:rPr lang="en-US" sz="7400" spc="-11" dirty="0">
                <a:latin typeface="Perpetua" panose="02020502060401020303" pitchFamily="18" charset="0"/>
                <a:ea typeface="Times New Roman" panose="02020603050405020304" pitchFamily="18" charset="0"/>
              </a:rPr>
              <a:t>enant</a:t>
            </a:r>
            <a:r>
              <a:rPr lang="en-US" sz="7400" spc="-34" dirty="0">
                <a:latin typeface="Perpetua" panose="02020502060401020303" pitchFamily="18" charset="0"/>
                <a:ea typeface="Times New Roman" panose="02020603050405020304" pitchFamily="18" charset="0"/>
              </a:rPr>
              <a:t>’</a:t>
            </a:r>
            <a:r>
              <a:rPr lang="en-US" sz="7400" spc="-11" dirty="0">
                <a:latin typeface="Perpetua" panose="02020502060401020303" pitchFamily="18" charset="0"/>
                <a:ea typeface="Times New Roman" panose="02020603050405020304" pitchFamily="18" charset="0"/>
              </a:rPr>
              <a:t>s</a:t>
            </a:r>
            <a:r>
              <a:rPr lang="en-US" sz="7400" spc="11" dirty="0">
                <a:latin typeface="Perpetua" panose="02020502060401020303" pitchFamily="18" charset="0"/>
                <a:ea typeface="Times New Roman" panose="02020603050405020304" pitchFamily="18" charset="0"/>
              </a:rPr>
              <a:t> i</a:t>
            </a:r>
            <a:r>
              <a:rPr lang="en-US" sz="7400" spc="-11" dirty="0">
                <a:latin typeface="Perpetua" panose="02020502060401020303" pitchFamily="18" charset="0"/>
                <a:ea typeface="Times New Roman" panose="02020603050405020304" pitchFamily="18" charset="0"/>
              </a:rPr>
              <a:t>n</a:t>
            </a:r>
            <a:r>
              <a:rPr lang="en-US" sz="7400" spc="-17" dirty="0">
                <a:latin typeface="Perpetua" panose="02020502060401020303" pitchFamily="18" charset="0"/>
                <a:ea typeface="Times New Roman" panose="02020603050405020304" pitchFamily="18" charset="0"/>
              </a:rPr>
              <a:t>t</a:t>
            </a:r>
            <a:r>
              <a:rPr lang="en-US" sz="7400" spc="-11" dirty="0">
                <a:latin typeface="Perpetua" panose="02020502060401020303" pitchFamily="18" charset="0"/>
                <a:ea typeface="Times New Roman" panose="02020603050405020304" pitchFamily="18" charset="0"/>
              </a:rPr>
              <a:t>erest</a:t>
            </a:r>
            <a:r>
              <a:rPr lang="en-US" sz="7400" spc="17" dirty="0">
                <a:latin typeface="Perpetua" panose="02020502060401020303" pitchFamily="18" charset="0"/>
                <a:ea typeface="Times New Roman" panose="02020603050405020304" pitchFamily="18" charset="0"/>
              </a:rPr>
              <a:t> </a:t>
            </a:r>
            <a:r>
              <a:rPr lang="en-US" sz="7400" spc="-17" dirty="0">
                <a:latin typeface="Perpetua" panose="02020502060401020303" pitchFamily="18" charset="0"/>
                <a:ea typeface="Times New Roman" panose="02020603050405020304" pitchFamily="18" charset="0"/>
              </a:rPr>
              <a:t>t</a:t>
            </a:r>
            <a:r>
              <a:rPr lang="en-US" sz="7400" spc="-11" dirty="0">
                <a:latin typeface="Perpetua" panose="02020502060401020303" pitchFamily="18" charset="0"/>
                <a:ea typeface="Times New Roman" panose="02020603050405020304" pitchFamily="18" charset="0"/>
              </a:rPr>
              <a:t>he</a:t>
            </a:r>
            <a:r>
              <a:rPr lang="en-US" sz="7400" spc="-17" dirty="0">
                <a:latin typeface="Perpetua" panose="02020502060401020303" pitchFamily="18" charset="0"/>
                <a:ea typeface="Times New Roman" panose="02020603050405020304" pitchFamily="18" charset="0"/>
              </a:rPr>
              <a:t>r</a:t>
            </a:r>
            <a:r>
              <a:rPr lang="en-US" sz="7400" spc="-11" dirty="0">
                <a:latin typeface="Perpetua" panose="02020502060401020303" pitchFamily="18" charset="0"/>
                <a:ea typeface="Times New Roman" panose="02020603050405020304" pitchFamily="18" charset="0"/>
              </a:rPr>
              <a:t>eon </a:t>
            </a:r>
            <a:r>
              <a:rPr lang="en-US" sz="7400" spc="-17" dirty="0">
                <a:latin typeface="Perpetua" panose="02020502060401020303" pitchFamily="18" charset="0"/>
                <a:ea typeface="Times New Roman" panose="02020603050405020304" pitchFamily="18" charset="0"/>
              </a:rPr>
              <a:t>s</a:t>
            </a:r>
            <a:r>
              <a:rPr lang="en-US" sz="7400" spc="-11" dirty="0">
                <a:latin typeface="Perpetua" panose="02020502060401020303" pitchFamily="18" charset="0"/>
                <a:ea typeface="Times New Roman" panose="02020603050405020304" pitchFamily="18" charset="0"/>
              </a:rPr>
              <a:t>hall be</a:t>
            </a:r>
            <a:r>
              <a:rPr lang="en-US" sz="7400" spc="17" dirty="0">
                <a:latin typeface="Perpetua" panose="02020502060401020303" pitchFamily="18" charset="0"/>
                <a:ea typeface="Times New Roman" panose="02020603050405020304" pitchFamily="18" charset="0"/>
              </a:rPr>
              <a:t> </a:t>
            </a:r>
            <a:r>
              <a:rPr lang="en-US" sz="7400" spc="-17" dirty="0">
                <a:latin typeface="Perpetua" panose="02020502060401020303" pitchFamily="18" charset="0"/>
                <a:ea typeface="Times New Roman" panose="02020603050405020304" pitchFamily="18" charset="0"/>
              </a:rPr>
              <a:t>f</a:t>
            </a:r>
            <a:r>
              <a:rPr lang="en-US" sz="7400" spc="-6" dirty="0">
                <a:latin typeface="Perpetua" panose="02020502060401020303" pitchFamily="18" charset="0"/>
                <a:ea typeface="Times New Roman" panose="02020603050405020304" pitchFamily="18" charset="0"/>
              </a:rPr>
              <a:t>o</a:t>
            </a:r>
            <a:r>
              <a:rPr lang="en-US" sz="7400" spc="-11" dirty="0">
                <a:latin typeface="Perpetua" panose="02020502060401020303" pitchFamily="18" charset="0"/>
                <a:ea typeface="Times New Roman" panose="02020603050405020304" pitchFamily="18" charset="0"/>
              </a:rPr>
              <a:t>r</a:t>
            </a:r>
            <a:r>
              <a:rPr lang="en-US" sz="7400" spc="-17" dirty="0">
                <a:latin typeface="Perpetua" panose="02020502060401020303" pitchFamily="18" charset="0"/>
                <a:ea typeface="Times New Roman" panose="02020603050405020304" pitchFamily="18" charset="0"/>
              </a:rPr>
              <a:t>f</a:t>
            </a:r>
            <a:r>
              <a:rPr lang="en-US" sz="7400" spc="-11" dirty="0">
                <a:latin typeface="Perpetua" panose="02020502060401020303" pitchFamily="18" charset="0"/>
                <a:ea typeface="Times New Roman" panose="02020603050405020304" pitchFamily="18" charset="0"/>
              </a:rPr>
              <a:t>e</a:t>
            </a:r>
            <a:r>
              <a:rPr lang="en-US" sz="7400" spc="-17" dirty="0">
                <a:latin typeface="Perpetua" panose="02020502060401020303" pitchFamily="18" charset="0"/>
                <a:ea typeface="Times New Roman" panose="02020603050405020304" pitchFamily="18" charset="0"/>
              </a:rPr>
              <a:t>i</a:t>
            </a:r>
            <a:r>
              <a:rPr lang="en-US" sz="7400" spc="-11" dirty="0">
                <a:latin typeface="Perpetua" panose="02020502060401020303" pitchFamily="18" charset="0"/>
                <a:ea typeface="Times New Roman" panose="02020603050405020304" pitchFamily="18" charset="0"/>
              </a:rPr>
              <a:t>ted ; and</a:t>
            </a:r>
          </a:p>
          <a:p>
            <a:pPr marL="0" indent="0" algn="just">
              <a:buNone/>
            </a:pPr>
            <a:endParaRPr lang="en-US" sz="4300" spc="-11" dirty="0">
              <a:latin typeface="Perpetua" panose="02020502060401020303" pitchFamily="18" charset="0"/>
              <a:ea typeface="Times New Roman" panose="02020603050405020304" pitchFamily="18" charset="0"/>
            </a:endParaRPr>
          </a:p>
          <a:p>
            <a:pPr lvl="1" algn="just">
              <a:buFont typeface="Wingdings" pitchFamily="2" charset="2"/>
              <a:buChar char="Ø"/>
            </a:pPr>
            <a:r>
              <a:rPr lang="en-US" sz="7400" spc="11" dirty="0">
                <a:latin typeface="Perpetua" panose="02020502060401020303" pitchFamily="18" charset="0"/>
                <a:ea typeface="Times New Roman" panose="02020603050405020304" pitchFamily="18" charset="0"/>
              </a:rPr>
              <a:t>I</a:t>
            </a:r>
            <a:r>
              <a:rPr lang="en-US" sz="7400" dirty="0">
                <a:latin typeface="Perpetua" panose="02020502060401020303" pitchFamily="18" charset="0"/>
                <a:ea typeface="Times New Roman" panose="02020603050405020304" pitchFamily="18" charset="0"/>
              </a:rPr>
              <a:t>f</a:t>
            </a:r>
            <a:r>
              <a:rPr lang="en-US" sz="7400" spc="107"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the</a:t>
            </a:r>
            <a:r>
              <a:rPr lang="en-US" sz="7400" spc="124"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tr</a:t>
            </a:r>
            <a:r>
              <a:rPr lang="en-US" sz="7400" spc="-11" dirty="0">
                <a:latin typeface="Perpetua" panose="02020502060401020303" pitchFamily="18" charset="0"/>
                <a:ea typeface="Times New Roman" panose="02020603050405020304" pitchFamily="18" charset="0"/>
              </a:rPr>
              <a:t>a</a:t>
            </a:r>
            <a:r>
              <a:rPr lang="en-US" sz="7400" dirty="0">
                <a:latin typeface="Perpetua" panose="02020502060401020303" pitchFamily="18" charset="0"/>
                <a:ea typeface="Times New Roman" panose="02020603050405020304" pitchFamily="18" charset="0"/>
              </a:rPr>
              <a:t>ns</a:t>
            </a:r>
            <a:r>
              <a:rPr lang="en-US" sz="7400" spc="-17" dirty="0">
                <a:latin typeface="Perpetua" panose="02020502060401020303" pitchFamily="18" charset="0"/>
                <a:ea typeface="Times New Roman" panose="02020603050405020304" pitchFamily="18" charset="0"/>
              </a:rPr>
              <a:t>f</a:t>
            </a:r>
            <a:r>
              <a:rPr lang="en-US" sz="7400" spc="-11" dirty="0">
                <a:latin typeface="Perpetua" panose="02020502060401020303" pitchFamily="18" charset="0"/>
                <a:ea typeface="Times New Roman" panose="02020603050405020304" pitchFamily="18" charset="0"/>
              </a:rPr>
              <a:t>e</a:t>
            </a:r>
            <a:r>
              <a:rPr lang="en-US" sz="7400" spc="11" dirty="0">
                <a:latin typeface="Perpetua" panose="02020502060401020303" pitchFamily="18" charset="0"/>
                <a:ea typeface="Times New Roman" panose="02020603050405020304" pitchFamily="18" charset="0"/>
              </a:rPr>
              <a:t>r</a:t>
            </a:r>
            <a:r>
              <a:rPr lang="en-US" sz="7400" spc="-11" dirty="0">
                <a:latin typeface="Perpetua" panose="02020502060401020303" pitchFamily="18" charset="0"/>
                <a:ea typeface="Times New Roman" panose="02020603050405020304" pitchFamily="18" charset="0"/>
              </a:rPr>
              <a:t>e</a:t>
            </a:r>
            <a:r>
              <a:rPr lang="en-US" sz="7400" dirty="0">
                <a:latin typeface="Perpetua" panose="02020502060401020303" pitchFamily="18" charset="0"/>
                <a:ea typeface="Times New Roman" panose="02020603050405020304" pitchFamily="18" charset="0"/>
              </a:rPr>
              <a:t>e</a:t>
            </a:r>
            <a:r>
              <a:rPr lang="en-US" sz="7400" spc="135" dirty="0">
                <a:latin typeface="Perpetua" panose="02020502060401020303" pitchFamily="18" charset="0"/>
                <a:ea typeface="Times New Roman" panose="02020603050405020304" pitchFamily="18" charset="0"/>
              </a:rPr>
              <a:t> </a:t>
            </a:r>
            <a:r>
              <a:rPr lang="en-US" sz="7400" spc="-17" dirty="0">
                <a:latin typeface="Perpetua" panose="02020502060401020303" pitchFamily="18" charset="0"/>
                <a:ea typeface="Times New Roman" panose="02020603050405020304" pitchFamily="18" charset="0"/>
              </a:rPr>
              <a:t>i</a:t>
            </a:r>
            <a:r>
              <a:rPr lang="en-US" sz="7400" dirty="0">
                <a:latin typeface="Perpetua" panose="02020502060401020303" pitchFamily="18" charset="0"/>
                <a:ea typeface="Times New Roman" panose="02020603050405020304" pitchFamily="18" charset="0"/>
              </a:rPr>
              <a:t>s</a:t>
            </a:r>
            <a:r>
              <a:rPr lang="en-US" sz="7400" spc="124"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an</a:t>
            </a:r>
            <a:r>
              <a:rPr lang="en-US" sz="7400" spc="124"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ag</a:t>
            </a:r>
            <a:r>
              <a:rPr lang="en-US" sz="7400" dirty="0">
                <a:latin typeface="Perpetua" panose="02020502060401020303" pitchFamily="18" charset="0"/>
                <a:ea typeface="Times New Roman" panose="02020603050405020304" pitchFamily="18" charset="0"/>
              </a:rPr>
              <a:t>ricu</a:t>
            </a:r>
            <a:r>
              <a:rPr lang="en-US" sz="7400" spc="-17" dirty="0">
                <a:latin typeface="Perpetua" panose="02020502060401020303" pitchFamily="18" charset="0"/>
                <a:ea typeface="Times New Roman" panose="02020603050405020304" pitchFamily="18" charset="0"/>
              </a:rPr>
              <a:t>l</a:t>
            </a:r>
            <a:r>
              <a:rPr lang="en-US" sz="7400" dirty="0">
                <a:latin typeface="Perpetua" panose="02020502060401020303" pitchFamily="18" charset="0"/>
                <a:ea typeface="Times New Roman" panose="02020603050405020304" pitchFamily="18" charset="0"/>
              </a:rPr>
              <a:t>tu</a:t>
            </a:r>
            <a:r>
              <a:rPr lang="en-US" sz="7400" spc="-17" dirty="0">
                <a:latin typeface="Perpetua" panose="02020502060401020303" pitchFamily="18" charset="0"/>
                <a:ea typeface="Times New Roman" panose="02020603050405020304" pitchFamily="18" charset="0"/>
              </a:rPr>
              <a:t>r</a:t>
            </a:r>
            <a:r>
              <a:rPr lang="en-US" sz="7400" spc="11" dirty="0">
                <a:latin typeface="Perpetua" panose="02020502060401020303" pitchFamily="18" charset="0"/>
                <a:ea typeface="Times New Roman" panose="02020603050405020304" pitchFamily="18" charset="0"/>
              </a:rPr>
              <a:t>i</a:t>
            </a:r>
            <a:r>
              <a:rPr lang="en-US" sz="7400" spc="-17" dirty="0">
                <a:latin typeface="Perpetua" panose="02020502060401020303" pitchFamily="18" charset="0"/>
                <a:ea typeface="Times New Roman" panose="02020603050405020304" pitchFamily="18" charset="0"/>
              </a:rPr>
              <a:t>st</a:t>
            </a:r>
            <a:r>
              <a:rPr lang="en-US" sz="7400" dirty="0">
                <a:latin typeface="Perpetua" panose="02020502060401020303" pitchFamily="18" charset="0"/>
                <a:ea typeface="Times New Roman" panose="02020603050405020304" pitchFamily="18" charset="0"/>
              </a:rPr>
              <a:t>,</a:t>
            </a:r>
            <a:r>
              <a:rPr lang="en-US" sz="7400" spc="141"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h</a:t>
            </a:r>
            <a:r>
              <a:rPr lang="en-US" sz="7400" dirty="0">
                <a:latin typeface="Perpetua" panose="02020502060401020303" pitchFamily="18" charset="0"/>
                <a:ea typeface="Times New Roman" panose="02020603050405020304" pitchFamily="18" charset="0"/>
              </a:rPr>
              <a:t>e</a:t>
            </a:r>
            <a:r>
              <a:rPr lang="en-US" sz="7400" spc="124"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s</a:t>
            </a:r>
            <a:r>
              <a:rPr lang="en-US" sz="7400" spc="-11" dirty="0">
                <a:latin typeface="Perpetua" panose="02020502060401020303" pitchFamily="18" charset="0"/>
                <a:ea typeface="Times New Roman" panose="02020603050405020304" pitchFamily="18" charset="0"/>
              </a:rPr>
              <a:t>h</a:t>
            </a:r>
            <a:r>
              <a:rPr lang="en-US" sz="7400" dirty="0">
                <a:latin typeface="Perpetua" panose="02020502060401020303" pitchFamily="18" charset="0"/>
                <a:ea typeface="Times New Roman" panose="02020603050405020304" pitchFamily="18" charset="0"/>
              </a:rPr>
              <a:t>all</a:t>
            </a:r>
            <a:r>
              <a:rPr lang="en-US" sz="7400" spc="118"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be</a:t>
            </a:r>
            <a:r>
              <a:rPr lang="en-US" sz="7400" spc="124"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d</a:t>
            </a:r>
            <a:r>
              <a:rPr lang="en-US" sz="7400" spc="-11" dirty="0">
                <a:latin typeface="Perpetua" panose="02020502060401020303" pitchFamily="18" charset="0"/>
                <a:ea typeface="Times New Roman" panose="02020603050405020304" pitchFamily="18" charset="0"/>
              </a:rPr>
              <a:t>ee</a:t>
            </a:r>
            <a:r>
              <a:rPr lang="en-US" sz="7400" dirty="0">
                <a:latin typeface="Perpetua" panose="02020502060401020303" pitchFamily="18" charset="0"/>
                <a:ea typeface="Times New Roman" panose="02020603050405020304" pitchFamily="18" charset="0"/>
              </a:rPr>
              <a:t>m</a:t>
            </a:r>
            <a:r>
              <a:rPr lang="en-US" sz="7400" spc="-11" dirty="0">
                <a:latin typeface="Perpetua" panose="02020502060401020303" pitchFamily="18" charset="0"/>
                <a:ea typeface="Times New Roman" panose="02020603050405020304" pitchFamily="18" charset="0"/>
              </a:rPr>
              <a:t>e</a:t>
            </a:r>
            <a:r>
              <a:rPr lang="en-US" sz="7400" dirty="0">
                <a:latin typeface="Perpetua" panose="02020502060401020303" pitchFamily="18" charset="0"/>
                <a:ea typeface="Times New Roman" panose="02020603050405020304" pitchFamily="18" charset="0"/>
              </a:rPr>
              <a:t>d to</a:t>
            </a:r>
            <a:r>
              <a:rPr lang="en-US" sz="7400" spc="56"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ha</a:t>
            </a:r>
            <a:r>
              <a:rPr lang="en-US" sz="7400" spc="-11" dirty="0">
                <a:latin typeface="Perpetua" panose="02020502060401020303" pitchFamily="18" charset="0"/>
                <a:ea typeface="Times New Roman" panose="02020603050405020304" pitchFamily="18" charset="0"/>
              </a:rPr>
              <a:t>v</a:t>
            </a:r>
            <a:r>
              <a:rPr lang="en-US" sz="7400" dirty="0">
                <a:latin typeface="Perpetua" panose="02020502060401020303" pitchFamily="18" charset="0"/>
                <a:ea typeface="Times New Roman" panose="02020603050405020304" pitchFamily="18" charset="0"/>
              </a:rPr>
              <a:t>e</a:t>
            </a:r>
            <a:r>
              <a:rPr lang="en-US" sz="7400" spc="56"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b</a:t>
            </a:r>
            <a:r>
              <a:rPr lang="en-US" sz="7400" spc="-11" dirty="0">
                <a:latin typeface="Perpetua" panose="02020502060401020303" pitchFamily="18" charset="0"/>
                <a:ea typeface="Times New Roman" panose="02020603050405020304" pitchFamily="18" charset="0"/>
              </a:rPr>
              <a:t>ec</a:t>
            </a:r>
            <a:r>
              <a:rPr lang="en-US" sz="7400" dirty="0">
                <a:latin typeface="Perpetua" panose="02020502060401020303" pitchFamily="18" charset="0"/>
                <a:ea typeface="Times New Roman" panose="02020603050405020304" pitchFamily="18" charset="0"/>
              </a:rPr>
              <a:t>o</a:t>
            </a:r>
            <a:r>
              <a:rPr lang="en-US" sz="7400" spc="-11" dirty="0">
                <a:latin typeface="Perpetua" panose="02020502060401020303" pitchFamily="18" charset="0"/>
                <a:ea typeface="Times New Roman" panose="02020603050405020304" pitchFamily="18" charset="0"/>
              </a:rPr>
              <a:t>m</a:t>
            </a:r>
            <a:r>
              <a:rPr lang="en-US" sz="7400" dirty="0">
                <a:latin typeface="Perpetua" panose="02020502060401020303" pitchFamily="18" charset="0"/>
                <a:ea typeface="Times New Roman" panose="02020603050405020304" pitchFamily="18" charset="0"/>
              </a:rPr>
              <a:t>e</a:t>
            </a:r>
            <a:r>
              <a:rPr lang="en-US" sz="7400" spc="68"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a</a:t>
            </a:r>
            <a:r>
              <a:rPr lang="en-US" sz="7400" spc="45"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te</a:t>
            </a:r>
            <a:r>
              <a:rPr lang="en-US" sz="7400" spc="-11" dirty="0">
                <a:latin typeface="Perpetua" panose="02020502060401020303" pitchFamily="18" charset="0"/>
                <a:ea typeface="Times New Roman" panose="02020603050405020304" pitchFamily="18" charset="0"/>
              </a:rPr>
              <a:t>n</a:t>
            </a:r>
            <a:r>
              <a:rPr lang="en-US" sz="7400" dirty="0">
                <a:latin typeface="Perpetua" panose="02020502060401020303" pitchFamily="18" charset="0"/>
                <a:ea typeface="Times New Roman" panose="02020603050405020304" pitchFamily="18" charset="0"/>
              </a:rPr>
              <a:t>a</a:t>
            </a:r>
            <a:r>
              <a:rPr lang="en-US" sz="7400" spc="-11" dirty="0">
                <a:latin typeface="Perpetua" panose="02020502060401020303" pitchFamily="18" charset="0"/>
                <a:ea typeface="Times New Roman" panose="02020603050405020304" pitchFamily="18" charset="0"/>
              </a:rPr>
              <a:t>n</a:t>
            </a:r>
            <a:r>
              <a:rPr lang="en-US" sz="7400" dirty="0">
                <a:latin typeface="Perpetua" panose="02020502060401020303" pitchFamily="18" charset="0"/>
                <a:ea typeface="Times New Roman" panose="02020603050405020304" pitchFamily="18" charset="0"/>
              </a:rPr>
              <a:t>t</a:t>
            </a:r>
            <a:r>
              <a:rPr lang="en-US" sz="7400" spc="56"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u</a:t>
            </a:r>
            <a:r>
              <a:rPr lang="en-US" sz="7400" spc="-11" dirty="0">
                <a:latin typeface="Perpetua" panose="02020502060401020303" pitchFamily="18" charset="0"/>
                <a:ea typeface="Times New Roman" panose="02020603050405020304" pitchFamily="18" charset="0"/>
              </a:rPr>
              <a:t>nd</a:t>
            </a:r>
            <a:r>
              <a:rPr lang="en-US" sz="7400" dirty="0">
                <a:latin typeface="Perpetua" panose="02020502060401020303" pitchFamily="18" charset="0"/>
                <a:ea typeface="Times New Roman" panose="02020603050405020304" pitchFamily="18" charset="0"/>
              </a:rPr>
              <a:t>er</a:t>
            </a:r>
            <a:r>
              <a:rPr lang="en-US" sz="7400" spc="56"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the</a:t>
            </a:r>
            <a:r>
              <a:rPr lang="en-US" sz="7400" spc="45"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lan</a:t>
            </a:r>
            <a:r>
              <a:rPr lang="en-US" sz="7400" spc="-11" dirty="0">
                <a:latin typeface="Perpetua" panose="02020502060401020303" pitchFamily="18" charset="0"/>
                <a:ea typeface="Times New Roman" panose="02020603050405020304" pitchFamily="18" charset="0"/>
              </a:rPr>
              <a:t>d</a:t>
            </a:r>
            <a:r>
              <a:rPr lang="en-US" sz="7400" dirty="0">
                <a:latin typeface="Perpetua" panose="02020502060401020303" pitchFamily="18" charset="0"/>
                <a:ea typeface="Times New Roman" panose="02020603050405020304" pitchFamily="18" charset="0"/>
              </a:rPr>
              <a:t>lo</a:t>
            </a:r>
            <a:r>
              <a:rPr lang="en-US" sz="7400" spc="-17" dirty="0">
                <a:latin typeface="Perpetua" panose="02020502060401020303" pitchFamily="18" charset="0"/>
                <a:ea typeface="Times New Roman" panose="02020603050405020304" pitchFamily="18" charset="0"/>
              </a:rPr>
              <a:t>r</a:t>
            </a:r>
            <a:r>
              <a:rPr lang="en-US" sz="7400" dirty="0">
                <a:latin typeface="Perpetua" panose="02020502060401020303" pitchFamily="18" charset="0"/>
                <a:ea typeface="Times New Roman" panose="02020603050405020304" pitchFamily="18" charset="0"/>
              </a:rPr>
              <a:t>d</a:t>
            </a:r>
            <a:r>
              <a:rPr lang="en-US" sz="7400" spc="56"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un</a:t>
            </a:r>
            <a:r>
              <a:rPr lang="en-US" sz="7400" spc="-11" dirty="0">
                <a:latin typeface="Perpetua" panose="02020502060401020303" pitchFamily="18" charset="0"/>
                <a:ea typeface="Times New Roman" panose="02020603050405020304" pitchFamily="18" charset="0"/>
              </a:rPr>
              <a:t>de</a:t>
            </a:r>
            <a:r>
              <a:rPr lang="en-US" sz="7400" dirty="0">
                <a:latin typeface="Perpetua" panose="02020502060401020303" pitchFamily="18" charset="0"/>
                <a:ea typeface="Times New Roman" panose="02020603050405020304" pitchFamily="18" charset="0"/>
              </a:rPr>
              <a:t>r</a:t>
            </a:r>
            <a:r>
              <a:rPr lang="en-US" sz="7400" spc="56"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t</a:t>
            </a:r>
            <a:r>
              <a:rPr lang="en-US" sz="7400" spc="-6" dirty="0">
                <a:latin typeface="Perpetua" panose="02020502060401020303" pitchFamily="18" charset="0"/>
                <a:ea typeface="Times New Roman" panose="02020603050405020304" pitchFamily="18" charset="0"/>
              </a:rPr>
              <a:t>h</a:t>
            </a:r>
            <a:r>
              <a:rPr lang="en-US" sz="7400" dirty="0">
                <a:latin typeface="Perpetua" panose="02020502060401020303" pitchFamily="18" charset="0"/>
                <a:ea typeface="Times New Roman" panose="02020603050405020304" pitchFamily="18" charset="0"/>
              </a:rPr>
              <a:t>e</a:t>
            </a:r>
            <a:r>
              <a:rPr lang="en-US" sz="7400" spc="45"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sa</a:t>
            </a:r>
            <a:r>
              <a:rPr lang="en-US" sz="7400" spc="-11" dirty="0">
                <a:latin typeface="Perpetua" panose="02020502060401020303" pitchFamily="18" charset="0"/>
                <a:ea typeface="Times New Roman" panose="02020603050405020304" pitchFamily="18" charset="0"/>
              </a:rPr>
              <a:t>m</a:t>
            </a:r>
            <a:r>
              <a:rPr lang="en-US" sz="7400" dirty="0">
                <a:latin typeface="Perpetua" panose="02020502060401020303" pitchFamily="18" charset="0"/>
                <a:ea typeface="Times New Roman" panose="02020603050405020304" pitchFamily="18" charset="0"/>
              </a:rPr>
              <a:t>e ter</a:t>
            </a:r>
            <a:r>
              <a:rPr lang="en-US" sz="7400" spc="-11" dirty="0">
                <a:latin typeface="Perpetua" panose="02020502060401020303" pitchFamily="18" charset="0"/>
                <a:ea typeface="Times New Roman" panose="02020603050405020304" pitchFamily="18" charset="0"/>
              </a:rPr>
              <a:t>m</a:t>
            </a:r>
            <a:r>
              <a:rPr lang="en-US" sz="7400" dirty="0">
                <a:latin typeface="Perpetua" panose="02020502060401020303" pitchFamily="18" charset="0"/>
                <a:ea typeface="Times New Roman" panose="02020603050405020304" pitchFamily="18" charset="0"/>
              </a:rPr>
              <a:t>s a</a:t>
            </a:r>
            <a:r>
              <a:rPr lang="en-US" sz="7400" spc="-11" dirty="0">
                <a:latin typeface="Perpetua" panose="02020502060401020303" pitchFamily="18" charset="0"/>
                <a:ea typeface="Times New Roman" panose="02020603050405020304" pitchFamily="18" charset="0"/>
              </a:rPr>
              <a:t>n</a:t>
            </a:r>
            <a:r>
              <a:rPr lang="en-US" sz="7400" dirty="0">
                <a:latin typeface="Perpetua" panose="02020502060401020303" pitchFamily="18" charset="0"/>
                <a:ea typeface="Times New Roman" panose="02020603050405020304" pitchFamily="18" charset="0"/>
              </a:rPr>
              <a:t>d</a:t>
            </a:r>
            <a:r>
              <a:rPr lang="en-US" sz="7400" spc="17" dirty="0">
                <a:latin typeface="Perpetua" panose="02020502060401020303" pitchFamily="18" charset="0"/>
                <a:ea typeface="Times New Roman" panose="02020603050405020304" pitchFamily="18" charset="0"/>
              </a:rPr>
              <a:t> </a:t>
            </a:r>
            <a:r>
              <a:rPr lang="en-US" sz="7400" spc="-11" dirty="0">
                <a:latin typeface="Perpetua" panose="02020502060401020303" pitchFamily="18" charset="0"/>
                <a:ea typeface="Times New Roman" panose="02020603050405020304" pitchFamily="18" charset="0"/>
              </a:rPr>
              <a:t>co</a:t>
            </a:r>
            <a:r>
              <a:rPr lang="en-US" sz="7400" dirty="0">
                <a:latin typeface="Perpetua" panose="02020502060401020303" pitchFamily="18" charset="0"/>
                <a:ea typeface="Times New Roman" panose="02020603050405020304" pitchFamily="18" charset="0"/>
              </a:rPr>
              <a:t>nd</a:t>
            </a:r>
            <a:r>
              <a:rPr lang="en-US" sz="7400" spc="-17" dirty="0">
                <a:latin typeface="Perpetua" panose="02020502060401020303" pitchFamily="18" charset="0"/>
                <a:ea typeface="Times New Roman" panose="02020603050405020304" pitchFamily="18" charset="0"/>
              </a:rPr>
              <a:t>i</a:t>
            </a:r>
            <a:r>
              <a:rPr lang="en-US" sz="7400" dirty="0">
                <a:latin typeface="Perpetua" panose="02020502060401020303" pitchFamily="18" charset="0"/>
                <a:ea typeface="Times New Roman" panose="02020603050405020304" pitchFamily="18" charset="0"/>
              </a:rPr>
              <a:t>tio</a:t>
            </a:r>
            <a:r>
              <a:rPr lang="en-US" sz="7400" spc="-11" dirty="0">
                <a:latin typeface="Perpetua" panose="02020502060401020303" pitchFamily="18" charset="0"/>
                <a:ea typeface="Times New Roman" panose="02020603050405020304" pitchFamily="18" charset="0"/>
              </a:rPr>
              <a:t>n</a:t>
            </a:r>
            <a:r>
              <a:rPr lang="en-US" sz="7400" dirty="0">
                <a:latin typeface="Perpetua" panose="02020502060401020303" pitchFamily="18" charset="0"/>
                <a:ea typeface="Times New Roman" panose="02020603050405020304" pitchFamily="18" charset="0"/>
              </a:rPr>
              <a:t>s as t</a:t>
            </a:r>
            <a:r>
              <a:rPr lang="en-US" sz="7400" spc="-11" dirty="0">
                <a:latin typeface="Perpetua" panose="02020502060401020303" pitchFamily="18" charset="0"/>
                <a:ea typeface="Times New Roman" panose="02020603050405020304" pitchFamily="18" charset="0"/>
              </a:rPr>
              <a:t>h</a:t>
            </a:r>
            <a:r>
              <a:rPr lang="en-US" sz="7400" dirty="0">
                <a:latin typeface="Perpetua" panose="02020502060401020303" pitchFamily="18" charset="0"/>
                <a:ea typeface="Times New Roman" panose="02020603050405020304" pitchFamily="18" charset="0"/>
              </a:rPr>
              <a:t>e </a:t>
            </a:r>
            <a:r>
              <a:rPr lang="en-US" sz="7400" dirty="0" err="1">
                <a:latin typeface="Perpetua" panose="02020502060401020303" pitchFamily="18" charset="0"/>
                <a:ea typeface="Times New Roman" panose="02020603050405020304" pitchFamily="18" charset="0"/>
              </a:rPr>
              <a:t>tranferor</a:t>
            </a:r>
            <a:r>
              <a:rPr lang="en-US" sz="7400" dirty="0" smtClean="0">
                <a:latin typeface="Perpetua" panose="02020502060401020303" pitchFamily="18" charset="0"/>
                <a:ea typeface="Times New Roman" panose="02020603050405020304" pitchFamily="18" charset="0"/>
              </a:rPr>
              <a:t>;</a:t>
            </a:r>
          </a:p>
          <a:p>
            <a:pPr lvl="1" algn="just">
              <a:buNone/>
            </a:pPr>
            <a:endParaRPr lang="en-US" sz="4300" dirty="0" smtClean="0">
              <a:latin typeface="Perpetua" panose="02020502060401020303" pitchFamily="18" charset="0"/>
              <a:ea typeface="Times New Roman" panose="02020603050405020304" pitchFamily="18" charset="0"/>
            </a:endParaRPr>
          </a:p>
          <a:p>
            <a:pPr lvl="1" algn="just">
              <a:buFont typeface="Wingdings" pitchFamily="2" charset="2"/>
              <a:buChar char="Ø"/>
            </a:pPr>
            <a:r>
              <a:rPr lang="en-US" sz="7400" dirty="0" smtClean="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If the transferee is a non-agriculturist then such transfer shall be void and the Deputy Commissioner may, after such enquiry as may be prescribed, and after  ejecting  any persons in possession, place any landless agriculturist as a non-occupancy tenant of the</a:t>
            </a:r>
            <a:r>
              <a:rPr lang="en-US" sz="7400" spc="11" dirty="0">
                <a:latin typeface="Perpetua" panose="02020502060401020303" pitchFamily="18" charset="0"/>
                <a:ea typeface="Times New Roman" panose="02020603050405020304" pitchFamily="18" charset="0"/>
              </a:rPr>
              <a:t> </a:t>
            </a:r>
            <a:r>
              <a:rPr lang="en-US" sz="7400" dirty="0">
                <a:latin typeface="Perpetua" panose="02020502060401020303" pitchFamily="18" charset="0"/>
                <a:ea typeface="Times New Roman" panose="02020603050405020304" pitchFamily="18" charset="0"/>
              </a:rPr>
              <a:t>landlord.</a:t>
            </a:r>
          </a:p>
        </p:txBody>
      </p:sp>
      <p:sp>
        <p:nvSpPr>
          <p:cNvPr id="5" name="Title 2">
            <a:extLst>
              <a:ext uri="{FF2B5EF4-FFF2-40B4-BE49-F238E27FC236}">
                <a16:creationId xmlns:a16="http://schemas.microsoft.com/office/drawing/2014/main" xmlns="" id="{654F35CF-2E23-E449-A3E5-E9DF26C10A40}"/>
              </a:ext>
            </a:extLst>
          </p:cNvPr>
          <p:cNvSpPr txBox="1">
            <a:spLocks noGrp="1"/>
          </p:cNvSpPr>
          <p:nvPr>
            <p:ph type="title"/>
          </p:nvPr>
        </p:nvSpPr>
        <p:spPr>
          <a:xfrm>
            <a:off x="540067" y="288370"/>
            <a:ext cx="9554052" cy="1073705"/>
          </a:xfrm>
          <a:prstGeom prst="rect">
            <a:avLst/>
          </a:prstGeom>
          <a:solidFill>
            <a:schemeClr val="accent1"/>
          </a:solidFill>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2800" b="1" dirty="0">
                <a:solidFill>
                  <a:schemeClr val="bg1"/>
                </a:solidFill>
                <a:latin typeface="Verdana" pitchFamily="34" charset="0"/>
                <a:ea typeface="Verdana" pitchFamily="34" charset="0"/>
              </a:rPr>
              <a:t>Forfeiture of tenancy on subletting &amp; transfer</a:t>
            </a:r>
            <a:r>
              <a:rPr lang="en-IN" sz="2800" b="1" dirty="0">
                <a:solidFill>
                  <a:schemeClr val="bg1"/>
                </a:solidFill>
                <a:latin typeface="Verdana" pitchFamily="34" charset="0"/>
                <a:ea typeface="Verdana" pitchFamily="34" charset="0"/>
              </a:rPr>
              <a:t> (</a:t>
            </a:r>
            <a:r>
              <a:rPr lang="en-US" sz="2800" b="1" dirty="0">
                <a:solidFill>
                  <a:schemeClr val="bg1"/>
                </a:solidFill>
                <a:latin typeface="Verdana" pitchFamily="34" charset="0"/>
                <a:ea typeface="Verdana" pitchFamily="34" charset="0"/>
              </a:rPr>
              <a:t>Sec-50</a:t>
            </a:r>
            <a:r>
              <a:rPr lang="en-IN" sz="2800" b="1" dirty="0">
                <a:solidFill>
                  <a:schemeClr val="bg1"/>
                </a:solidFill>
                <a:latin typeface="Verdana" pitchFamily="34" charset="0"/>
                <a:ea typeface="Verdana" pitchFamily="34" charset="0"/>
              </a:rPr>
              <a:t>)</a:t>
            </a:r>
            <a:endParaRPr lang="en-US" sz="2800" b="1" dirty="0">
              <a:solidFill>
                <a:schemeClr val="bg1"/>
              </a:solidFill>
              <a:latin typeface="Verdana" pitchFamily="34" charset="0"/>
              <a:ea typeface="Verdana" pitchFamily="34" charset="0"/>
            </a:endParaRPr>
          </a:p>
        </p:txBody>
      </p:sp>
      <p:sp>
        <p:nvSpPr>
          <p:cNvPr id="7" name="TextBox 6">
            <a:extLst>
              <a:ext uri="{FF2B5EF4-FFF2-40B4-BE49-F238E27FC236}">
                <a16:creationId xmlns:a16="http://schemas.microsoft.com/office/drawing/2014/main" xmlns="" id="{EA2F2330-A939-D145-BF60-1353FB7E63D4}"/>
              </a:ext>
            </a:extLst>
          </p:cNvPr>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54</a:t>
            </a:r>
            <a:endParaRPr lang="en-US" sz="1600" b="1" dirty="0">
              <a:solidFill>
                <a:schemeClr val="bg1"/>
              </a:solidFill>
            </a:endParaRPr>
          </a:p>
        </p:txBody>
      </p:sp>
    </p:spTree>
    <p:extLst>
      <p:ext uri="{BB962C8B-B14F-4D97-AF65-F5344CB8AC3E}">
        <p14:creationId xmlns:p14="http://schemas.microsoft.com/office/powerpoint/2010/main" xmlns="" val="3506679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1500173"/>
            <a:ext cx="9873178" cy="5297477"/>
          </a:xfrm>
        </p:spPr>
        <p:txBody>
          <a:bodyPr>
            <a:normAutofit/>
          </a:bodyPr>
          <a:lstStyle/>
          <a:p>
            <a:r>
              <a:rPr lang="en-US" sz="2400" b="1" u="sng" dirty="0">
                <a:latin typeface="Perpetua" pitchFamily="18" charset="0"/>
              </a:rPr>
              <a:t>Grounds for </a:t>
            </a:r>
            <a:r>
              <a:rPr lang="en-US" sz="2400" b="1" u="sng" dirty="0" err="1">
                <a:latin typeface="Perpetua" pitchFamily="18" charset="0"/>
              </a:rPr>
              <a:t>ejectment</a:t>
            </a:r>
            <a:r>
              <a:rPr lang="en-US" sz="2400" b="1" u="sng" dirty="0">
                <a:latin typeface="Perpetua" pitchFamily="18" charset="0"/>
              </a:rPr>
              <a:t> of Occupancy Tenant </a:t>
            </a:r>
            <a:r>
              <a:rPr lang="en-US" sz="2400" b="1" dirty="0">
                <a:latin typeface="Perpetua" pitchFamily="18" charset="0"/>
              </a:rPr>
              <a:t>:-</a:t>
            </a:r>
          </a:p>
          <a:p>
            <a:pPr>
              <a:buNone/>
            </a:pPr>
            <a:endParaRPr lang="en-US" sz="2400" b="1" dirty="0">
              <a:latin typeface="Perpetua" pitchFamily="18" charset="0"/>
            </a:endParaRPr>
          </a:p>
          <a:p>
            <a:pPr algn="just">
              <a:buFont typeface="Wingdings" pitchFamily="2" charset="2"/>
              <a:buChar char="Ø"/>
            </a:pPr>
            <a:r>
              <a:rPr lang="en-US" sz="2400" dirty="0">
                <a:latin typeface="Perpetua" pitchFamily="18" charset="0"/>
              </a:rPr>
              <a:t>A Occupancy Tenant cannot be ejected from his holding by the landlord without obtaining the </a:t>
            </a:r>
            <a:r>
              <a:rPr lang="en-US" sz="2400" b="1" dirty="0" err="1">
                <a:latin typeface="Perpetua" pitchFamily="18" charset="0"/>
              </a:rPr>
              <a:t>ejectment</a:t>
            </a:r>
            <a:r>
              <a:rPr lang="en-US" sz="2400" b="1" dirty="0">
                <a:latin typeface="Perpetua" pitchFamily="18" charset="0"/>
              </a:rPr>
              <a:t> decree </a:t>
            </a:r>
            <a:r>
              <a:rPr lang="en-US" sz="2400" dirty="0">
                <a:latin typeface="Perpetua" pitchFamily="18" charset="0"/>
              </a:rPr>
              <a:t>passed by the Competent Civil Court and as per procedure under </a:t>
            </a:r>
            <a:r>
              <a:rPr lang="en-US" sz="2400" b="1" dirty="0">
                <a:latin typeface="Perpetua" pitchFamily="18" charset="0"/>
              </a:rPr>
              <a:t>Civil Procedure Code, 1908. </a:t>
            </a:r>
          </a:p>
          <a:p>
            <a:pPr algn="just">
              <a:buNone/>
            </a:pPr>
            <a:endParaRPr lang="en-US" sz="2400" dirty="0">
              <a:latin typeface="Perpetua" pitchFamily="18" charset="0"/>
            </a:endParaRPr>
          </a:p>
          <a:p>
            <a:pPr algn="just">
              <a:buFont typeface="Wingdings" pitchFamily="2" charset="2"/>
              <a:buChar char="Ø"/>
            </a:pPr>
            <a:r>
              <a:rPr lang="en-US" sz="2400" dirty="0">
                <a:latin typeface="Perpetua" pitchFamily="18" charset="0"/>
              </a:rPr>
              <a:t>The ground for </a:t>
            </a:r>
            <a:r>
              <a:rPr lang="en-US" sz="2400" dirty="0" err="1">
                <a:latin typeface="Perpetua" pitchFamily="18" charset="0"/>
              </a:rPr>
              <a:t>ejectment</a:t>
            </a:r>
            <a:r>
              <a:rPr lang="en-US" sz="2400" dirty="0">
                <a:latin typeface="Perpetua" pitchFamily="18" charset="0"/>
              </a:rPr>
              <a:t> of the occupancy tenant is that he has used the land in manner which render it </a:t>
            </a:r>
            <a:r>
              <a:rPr lang="en-US" sz="2400" b="1" dirty="0">
                <a:latin typeface="Perpetua" pitchFamily="18" charset="0"/>
              </a:rPr>
              <a:t>unfit for tenancy</a:t>
            </a:r>
            <a:r>
              <a:rPr lang="en-US" dirty="0">
                <a:latin typeface="Perpetua" pitchFamily="18" charset="0"/>
              </a:rPr>
              <a:t>.</a:t>
            </a:r>
          </a:p>
          <a:p>
            <a:pPr>
              <a:buFont typeface="Wingdings" pitchFamily="2" charset="2"/>
              <a:buChar char="Ø"/>
            </a:pPr>
            <a:endParaRPr lang="en-US" dirty="0">
              <a:latin typeface="Perpetua" pitchFamily="18" charset="0"/>
            </a:endParaRPr>
          </a:p>
        </p:txBody>
      </p:sp>
      <p:sp>
        <p:nvSpPr>
          <p:cNvPr id="4" name="Title 2"/>
          <p:cNvSpPr>
            <a:spLocks noGrp="1"/>
          </p:cNvSpPr>
          <p:nvPr>
            <p:ph type="title"/>
          </p:nvPr>
        </p:nvSpPr>
        <p:spPr>
          <a:xfrm>
            <a:off x="337507" y="149995"/>
            <a:ext cx="9704406" cy="1021563"/>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Freedom enjoyed by the tenant from arbitrary </a:t>
            </a:r>
            <a:r>
              <a:rPr lang="en-IN" sz="2800" b="1" dirty="0" err="1">
                <a:solidFill>
                  <a:schemeClr val="bg1"/>
                </a:solidFill>
                <a:latin typeface="Verdana" pitchFamily="34" charset="0"/>
                <a:ea typeface="Verdana" pitchFamily="34" charset="0"/>
              </a:rPr>
              <a:t>ejectment</a:t>
            </a:r>
            <a:r>
              <a:rPr lang="en-IN" sz="2800" b="1" dirty="0">
                <a:solidFill>
                  <a:schemeClr val="bg1"/>
                </a:solidFill>
                <a:latin typeface="Verdana" pitchFamily="34" charset="0"/>
                <a:ea typeface="Verdana" pitchFamily="34" charset="0"/>
              </a:rPr>
              <a:t> (Sec-51)</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55</a:t>
            </a:r>
            <a:endParaRPr lang="en-US" sz="1600" b="1" dirty="0">
              <a:solidFill>
                <a:schemeClr val="bg1"/>
              </a:solidFill>
            </a:endParaRPr>
          </a:p>
        </p:txBody>
      </p:sp>
      <p:sp>
        <p:nvSpPr>
          <p:cNvPr id="6" name="Rectangle 5"/>
          <p:cNvSpPr/>
          <p:nvPr/>
        </p:nvSpPr>
        <p:spPr>
          <a:xfrm>
            <a:off x="7679101" y="6150787"/>
            <a:ext cx="1687723" cy="719428"/>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1893" y="457178"/>
            <a:ext cx="9704406" cy="6443707"/>
          </a:xfrm>
        </p:spPr>
        <p:txBody>
          <a:bodyPr>
            <a:normAutofit/>
          </a:bodyPr>
          <a:lstStyle/>
          <a:p>
            <a:r>
              <a:rPr lang="en-US" sz="2400" b="1" u="sng" dirty="0">
                <a:latin typeface="Perpetua" pitchFamily="18" charset="0"/>
              </a:rPr>
              <a:t>Grounds for </a:t>
            </a:r>
            <a:r>
              <a:rPr lang="en-US" sz="2400" b="1" u="sng" dirty="0" err="1">
                <a:latin typeface="Perpetua" pitchFamily="18" charset="0"/>
              </a:rPr>
              <a:t>ejectment</a:t>
            </a:r>
            <a:r>
              <a:rPr lang="en-US" sz="2400" b="1" u="sng" dirty="0">
                <a:latin typeface="Perpetua" pitchFamily="18" charset="0"/>
              </a:rPr>
              <a:t> of  Non- Occupancy Tenant </a:t>
            </a:r>
            <a:r>
              <a:rPr lang="en-US" sz="2400" b="1" dirty="0">
                <a:latin typeface="Perpetua" pitchFamily="18" charset="0"/>
              </a:rPr>
              <a:t>:-</a:t>
            </a:r>
          </a:p>
          <a:p>
            <a:pPr>
              <a:buNone/>
            </a:pPr>
            <a:endParaRPr lang="en-US" sz="700" b="1" dirty="0">
              <a:latin typeface="Perpetua" pitchFamily="18" charset="0"/>
            </a:endParaRPr>
          </a:p>
          <a:p>
            <a:pPr algn="just">
              <a:buFont typeface="Wingdings" pitchFamily="2" charset="2"/>
              <a:buChar char="Ø"/>
            </a:pPr>
            <a:r>
              <a:rPr lang="en-US" sz="2400" dirty="0">
                <a:latin typeface="Perpetua" pitchFamily="18" charset="0"/>
              </a:rPr>
              <a:t>A Non-occupancy tenant shall not be ejected from the land of his tenancy except in execution of a decree for </a:t>
            </a:r>
            <a:r>
              <a:rPr lang="en-US" sz="2400" dirty="0" err="1">
                <a:latin typeface="Perpetua" pitchFamily="18" charset="0"/>
              </a:rPr>
              <a:t>ejectment</a:t>
            </a:r>
            <a:r>
              <a:rPr lang="en-US" sz="2400" dirty="0">
                <a:latin typeface="Perpetua" pitchFamily="18" charset="0"/>
              </a:rPr>
              <a:t> passed on any one or more of the following grounds, namely – </a:t>
            </a:r>
          </a:p>
          <a:p>
            <a:pPr algn="just">
              <a:buNone/>
            </a:pPr>
            <a:endParaRPr lang="en-US" sz="700" dirty="0">
              <a:latin typeface="Perpetua" pitchFamily="18" charset="0"/>
            </a:endParaRPr>
          </a:p>
          <a:p>
            <a:pPr marL="514350" indent="-514350" algn="just">
              <a:buFont typeface="+mj-lt"/>
              <a:buAutoNum type="alphaLcParenR"/>
            </a:pPr>
            <a:r>
              <a:rPr lang="en-US" sz="2400" dirty="0">
                <a:latin typeface="Perpetua" pitchFamily="18" charset="0"/>
              </a:rPr>
              <a:t>that he has </a:t>
            </a:r>
            <a:r>
              <a:rPr lang="en-US" sz="2400" b="1" dirty="0">
                <a:latin typeface="Perpetua" pitchFamily="18" charset="0"/>
              </a:rPr>
              <a:t>failed to pay </a:t>
            </a:r>
            <a:r>
              <a:rPr lang="en-US" sz="2400" dirty="0">
                <a:latin typeface="Perpetua" pitchFamily="18" charset="0"/>
              </a:rPr>
              <a:t>the arrear of rent .</a:t>
            </a:r>
          </a:p>
          <a:p>
            <a:pPr marL="514350" indent="-514350" algn="just">
              <a:buFont typeface="+mj-lt"/>
              <a:buAutoNum type="alphaLcParenR"/>
            </a:pPr>
            <a:endParaRPr lang="en-US" sz="700" dirty="0">
              <a:latin typeface="Perpetua" pitchFamily="18" charset="0"/>
            </a:endParaRPr>
          </a:p>
          <a:p>
            <a:pPr marL="514350" indent="-514350" algn="just">
              <a:buFont typeface="+mj-lt"/>
              <a:buAutoNum type="alphaLcParenR"/>
            </a:pPr>
            <a:r>
              <a:rPr lang="en-US" sz="2400" dirty="0">
                <a:latin typeface="Perpetua" pitchFamily="18" charset="0"/>
              </a:rPr>
              <a:t>that </a:t>
            </a:r>
            <a:r>
              <a:rPr lang="en-US" sz="2400" b="1" dirty="0">
                <a:latin typeface="Perpetua" pitchFamily="18" charset="0"/>
              </a:rPr>
              <a:t>terms and conditions </a:t>
            </a:r>
            <a:r>
              <a:rPr lang="en-US" sz="2400" dirty="0">
                <a:latin typeface="Perpetua" pitchFamily="18" charset="0"/>
              </a:rPr>
              <a:t>of the agreement with the landlord for use of tenancy have been </a:t>
            </a:r>
            <a:r>
              <a:rPr lang="en-US" sz="2400" b="1" dirty="0">
                <a:latin typeface="Perpetua" pitchFamily="18" charset="0"/>
              </a:rPr>
              <a:t>violated</a:t>
            </a:r>
            <a:r>
              <a:rPr lang="en-US" sz="2400" dirty="0">
                <a:latin typeface="Perpetua" pitchFamily="18" charset="0"/>
              </a:rPr>
              <a:t> by the tenant. </a:t>
            </a:r>
          </a:p>
          <a:p>
            <a:pPr marL="514350" indent="-514350" algn="just">
              <a:buFont typeface="+mj-lt"/>
              <a:buAutoNum type="alphaLcParenR"/>
            </a:pPr>
            <a:endParaRPr lang="en-US" sz="700" dirty="0">
              <a:latin typeface="Perpetua" pitchFamily="18" charset="0"/>
            </a:endParaRPr>
          </a:p>
          <a:p>
            <a:pPr marL="514350" indent="-514350" algn="just">
              <a:buFont typeface="+mj-lt"/>
              <a:buAutoNum type="alphaLcParenR"/>
            </a:pPr>
            <a:r>
              <a:rPr lang="en-US" sz="2400" dirty="0">
                <a:latin typeface="Perpetua" pitchFamily="18" charset="0"/>
              </a:rPr>
              <a:t>That he has failed to follow the </a:t>
            </a:r>
            <a:r>
              <a:rPr lang="en-US" sz="2400" b="1" dirty="0">
                <a:latin typeface="Perpetua" pitchFamily="18" charset="0"/>
              </a:rPr>
              <a:t>conditions consistent with the provisions of the Act.</a:t>
            </a:r>
          </a:p>
          <a:p>
            <a:pPr marL="514350" indent="-514350" algn="just">
              <a:buFont typeface="+mj-lt"/>
              <a:buAutoNum type="alphaLcParenR"/>
            </a:pPr>
            <a:endParaRPr lang="en-US" sz="700" dirty="0">
              <a:latin typeface="Perpetua" pitchFamily="18" charset="0"/>
            </a:endParaRPr>
          </a:p>
          <a:p>
            <a:pPr marL="514350" indent="-514350" algn="just">
              <a:buFont typeface="+mj-lt"/>
              <a:buAutoNum type="alphaLcParenR"/>
            </a:pPr>
            <a:r>
              <a:rPr lang="en-US" sz="2400" dirty="0">
                <a:latin typeface="Perpetua" pitchFamily="18" charset="0"/>
              </a:rPr>
              <a:t>That he has used the holding in such a manner which </a:t>
            </a:r>
            <a:r>
              <a:rPr lang="en-US" sz="2400" b="1" dirty="0">
                <a:latin typeface="Perpetua" pitchFamily="18" charset="0"/>
              </a:rPr>
              <a:t>impairs the value of land and renders unfit for tenancy</a:t>
            </a:r>
            <a:r>
              <a:rPr lang="en-US" sz="2400" dirty="0">
                <a:latin typeface="Perpetua" pitchFamily="18" charset="0"/>
              </a:rPr>
              <a:t>.</a:t>
            </a:r>
          </a:p>
          <a:p>
            <a:pPr algn="just">
              <a:buNone/>
            </a:pPr>
            <a:endParaRPr lang="en-US" b="1" dirty="0">
              <a:latin typeface="Perpetua" pitchFamily="18" charset="0"/>
            </a:endParaRPr>
          </a:p>
          <a:p>
            <a:pPr>
              <a:buNone/>
            </a:pPr>
            <a:endParaRPr lang="en-US" dirty="0"/>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56</a:t>
            </a:r>
            <a:endParaRPr lang="en-US" sz="1600" b="1" dirty="0">
              <a:solidFill>
                <a:schemeClr val="bg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1275143"/>
            <a:ext cx="9957564" cy="5522507"/>
          </a:xfrm>
        </p:spPr>
        <p:txBody>
          <a:bodyPr>
            <a:normAutofit/>
          </a:bodyPr>
          <a:lstStyle/>
          <a:p>
            <a:pPr algn="just">
              <a:buFont typeface="Wingdings" pitchFamily="2" charset="2"/>
              <a:buChar char="Ø"/>
            </a:pPr>
            <a:r>
              <a:rPr lang="en-US" sz="2400" b="1" dirty="0">
                <a:latin typeface="Perpetua" pitchFamily="18" charset="0"/>
              </a:rPr>
              <a:t>Ejected tenant </a:t>
            </a:r>
            <a:r>
              <a:rPr lang="en-US" sz="2400" dirty="0">
                <a:latin typeface="Perpetua" pitchFamily="18" charset="0"/>
              </a:rPr>
              <a:t>is entitled to get </a:t>
            </a:r>
            <a:r>
              <a:rPr lang="en-US" sz="2400" b="1" dirty="0">
                <a:latin typeface="Perpetua" pitchFamily="18" charset="0"/>
              </a:rPr>
              <a:t>compensation </a:t>
            </a:r>
            <a:r>
              <a:rPr lang="en-US" sz="2400" dirty="0">
                <a:latin typeface="Perpetua" pitchFamily="18" charset="0"/>
              </a:rPr>
              <a:t>from the owner if the tenant lawfully made </a:t>
            </a:r>
            <a:r>
              <a:rPr lang="en-US" sz="2400" b="1" dirty="0">
                <a:latin typeface="Perpetua" pitchFamily="18" charset="0"/>
              </a:rPr>
              <a:t>improvement of the holding at his own cost</a:t>
            </a:r>
            <a:r>
              <a:rPr lang="en-US" sz="2400" dirty="0">
                <a:latin typeface="Perpetua" pitchFamily="18" charset="0"/>
              </a:rPr>
              <a:t>. Court/s order for </a:t>
            </a:r>
            <a:r>
              <a:rPr lang="en-US" sz="2400" dirty="0" err="1">
                <a:latin typeface="Perpetua" pitchFamily="18" charset="0"/>
              </a:rPr>
              <a:t>ejectment</a:t>
            </a:r>
            <a:r>
              <a:rPr lang="en-US" sz="2400" dirty="0">
                <a:latin typeface="Perpetua" pitchFamily="18" charset="0"/>
              </a:rPr>
              <a:t> will be conditional on payment of compensation.</a:t>
            </a:r>
          </a:p>
          <a:p>
            <a:pPr algn="just">
              <a:buFont typeface="Wingdings" pitchFamily="2" charset="2"/>
              <a:buChar char="Ø"/>
            </a:pPr>
            <a:r>
              <a:rPr lang="en-US" sz="2400" b="1" dirty="0">
                <a:latin typeface="Perpetua" pitchFamily="18" charset="0"/>
              </a:rPr>
              <a:t>Following factors </a:t>
            </a:r>
            <a:r>
              <a:rPr lang="en-US" sz="2400" dirty="0">
                <a:latin typeface="Perpetua" pitchFamily="18" charset="0"/>
              </a:rPr>
              <a:t>should be taken into consideration to estimate the compensation :-</a:t>
            </a:r>
          </a:p>
          <a:p>
            <a:pPr algn="just">
              <a:buFont typeface="Wingdings" pitchFamily="2" charset="2"/>
              <a:buChar char="ü"/>
            </a:pPr>
            <a:r>
              <a:rPr lang="en-US" sz="2400" dirty="0">
                <a:latin typeface="Perpetua" pitchFamily="18" charset="0"/>
              </a:rPr>
              <a:t>The amount by which the value or the produce of the holding has increased due to improvement.</a:t>
            </a:r>
          </a:p>
          <a:p>
            <a:pPr algn="just">
              <a:buFont typeface="Wingdings" pitchFamily="2" charset="2"/>
              <a:buChar char="ü"/>
            </a:pPr>
            <a:r>
              <a:rPr lang="en-US" sz="2400" dirty="0" err="1" smtClean="0">
                <a:latin typeface="Perpetua" pitchFamily="18" charset="0"/>
              </a:rPr>
              <a:t>Labour</a:t>
            </a:r>
            <a:r>
              <a:rPr lang="en-US" sz="2400" dirty="0" smtClean="0">
                <a:latin typeface="Perpetua" pitchFamily="18" charset="0"/>
              </a:rPr>
              <a:t> and Capital </a:t>
            </a:r>
            <a:r>
              <a:rPr lang="en-US" sz="2400" dirty="0">
                <a:latin typeface="Perpetua" pitchFamily="18" charset="0"/>
              </a:rPr>
              <a:t>invested in the improvement.</a:t>
            </a:r>
          </a:p>
          <a:p>
            <a:pPr algn="just">
              <a:buFont typeface="Wingdings" pitchFamily="2" charset="2"/>
              <a:buChar char="ü"/>
            </a:pPr>
            <a:r>
              <a:rPr lang="en-US" sz="2400" dirty="0">
                <a:latin typeface="Perpetua" pitchFamily="18" charset="0"/>
              </a:rPr>
              <a:t>Advantage given by the landlord e.g. remission of rent in consideration of improvement.</a:t>
            </a:r>
          </a:p>
          <a:p>
            <a:pPr algn="just">
              <a:buFont typeface="Wingdings" pitchFamily="2" charset="2"/>
              <a:buChar char="ü"/>
            </a:pPr>
            <a:r>
              <a:rPr lang="en-US" sz="2400" dirty="0">
                <a:latin typeface="Perpetua" pitchFamily="18" charset="0"/>
              </a:rPr>
              <a:t>In case of reclamation of land or irrigation, duration for which the tenant had the benefit of unenhanced </a:t>
            </a:r>
            <a:r>
              <a:rPr lang="en-US" sz="2400" dirty="0" smtClean="0">
                <a:latin typeface="Perpetua" pitchFamily="18" charset="0"/>
              </a:rPr>
              <a:t>rent.</a:t>
            </a:r>
            <a:endParaRPr lang="en-US" sz="2400" dirty="0">
              <a:latin typeface="Perpetua" pitchFamily="18" charset="0"/>
            </a:endParaRPr>
          </a:p>
          <a:p>
            <a:pPr>
              <a:buFont typeface="Wingdings" pitchFamily="2" charset="2"/>
              <a:buChar char="ü"/>
            </a:pPr>
            <a:endParaRPr lang="en-US" dirty="0"/>
          </a:p>
        </p:txBody>
      </p:sp>
      <p:sp>
        <p:nvSpPr>
          <p:cNvPr id="5" name="Title 2"/>
          <p:cNvSpPr>
            <a:spLocks noGrp="1"/>
          </p:cNvSpPr>
          <p:nvPr>
            <p:ph type="title"/>
          </p:nvPr>
        </p:nvSpPr>
        <p:spPr>
          <a:xfrm>
            <a:off x="337507" y="225004"/>
            <a:ext cx="9788792" cy="900119"/>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Right of ejected tenant to cost of improvement (Sec-52)</a:t>
            </a:r>
            <a:endParaRPr lang="en-US" sz="2800" b="1" dirty="0">
              <a:solidFill>
                <a:schemeClr val="bg1"/>
              </a:solidFill>
              <a:latin typeface="Verdana" pitchFamily="34" charset="0"/>
              <a:ea typeface="Verdana" pitchFamily="34" charset="0"/>
            </a:endParaRPr>
          </a:p>
        </p:txBody>
      </p:sp>
      <p:sp>
        <p:nvSpPr>
          <p:cNvPr id="6" name="TextBox 5"/>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57</a:t>
            </a:r>
            <a:endParaRPr lang="en-US" sz="1600" b="1" dirty="0">
              <a:solidFill>
                <a:schemeClr val="bg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5701" y="1242996"/>
            <a:ext cx="10072758" cy="5715040"/>
          </a:xfrm>
        </p:spPr>
        <p:txBody>
          <a:bodyPr>
            <a:normAutofit fontScale="92500" lnSpcReduction="10000"/>
          </a:bodyPr>
          <a:lstStyle/>
          <a:p>
            <a:pPr algn="just"/>
            <a:r>
              <a:rPr lang="en-US" sz="2600" dirty="0" smtClean="0">
                <a:latin typeface="Perpetua" pitchFamily="18" charset="0"/>
              </a:rPr>
              <a:t>The following provisions shall apply in the case of every tenant ejected from a holding :-</a:t>
            </a:r>
          </a:p>
          <a:p>
            <a:pPr algn="just">
              <a:buFont typeface="Wingdings" pitchFamily="2" charset="2"/>
              <a:buChar char="Ø"/>
            </a:pPr>
            <a:r>
              <a:rPr lang="en-US" sz="2600" dirty="0" smtClean="0">
                <a:latin typeface="Perpetua" pitchFamily="18" charset="0"/>
              </a:rPr>
              <a:t>where the tenant has, before the date of his </a:t>
            </a:r>
            <a:r>
              <a:rPr lang="en-US" sz="2600" dirty="0" err="1" smtClean="0">
                <a:latin typeface="Perpetua" pitchFamily="18" charset="0"/>
              </a:rPr>
              <a:t>ejectment</a:t>
            </a:r>
            <a:r>
              <a:rPr lang="en-US" sz="2600" dirty="0" smtClean="0">
                <a:latin typeface="Perpetua" pitchFamily="18" charset="0"/>
              </a:rPr>
              <a:t>, sown or planted crops in any land comprised in the holding, he shall be entitled at the option of the landlord, either to retain possession of that land till the harvest for the purpose of tending and gathering in the crops or to receive from the landlord the value of the crops as estimated by the Court executing the </a:t>
            </a:r>
            <a:r>
              <a:rPr lang="en-US" sz="2600" dirty="0" err="1" smtClean="0">
                <a:latin typeface="Perpetua" pitchFamily="18" charset="0"/>
              </a:rPr>
              <a:t>ejectment</a:t>
            </a:r>
            <a:r>
              <a:rPr lang="en-US" sz="2600" dirty="0" smtClean="0">
                <a:latin typeface="Perpetua" pitchFamily="18" charset="0"/>
              </a:rPr>
              <a:t> decree. If the landlord elects to allow the tenant to retain possession of the land till the harvest, the tenant shall be liable to pay to the landlord, during the period of such retention of possession such rent as the Court executing the </a:t>
            </a:r>
            <a:r>
              <a:rPr lang="en-US" sz="2600" dirty="0" err="1" smtClean="0">
                <a:latin typeface="Perpetua" pitchFamily="18" charset="0"/>
              </a:rPr>
              <a:t>ejectment</a:t>
            </a:r>
            <a:r>
              <a:rPr lang="en-US" sz="2600" dirty="0" smtClean="0">
                <a:latin typeface="Perpetua" pitchFamily="18" charset="0"/>
              </a:rPr>
              <a:t> decree deems reasonable;</a:t>
            </a:r>
          </a:p>
          <a:p>
            <a:pPr algn="just">
              <a:buFont typeface="Wingdings" pitchFamily="2" charset="2"/>
              <a:buChar char="Ø"/>
            </a:pPr>
            <a:r>
              <a:rPr lang="en-US" sz="2600" dirty="0" smtClean="0">
                <a:latin typeface="Perpetua" pitchFamily="18" charset="0"/>
              </a:rPr>
              <a:t>where the tenant has, before the date of his </a:t>
            </a:r>
            <a:r>
              <a:rPr lang="en-US" sz="2600" dirty="0" err="1" smtClean="0">
                <a:latin typeface="Perpetua" pitchFamily="18" charset="0"/>
              </a:rPr>
              <a:t>ejectment</a:t>
            </a:r>
            <a:r>
              <a:rPr lang="en-US" sz="2600" dirty="0" smtClean="0">
                <a:latin typeface="Perpetua" pitchFamily="18" charset="0"/>
              </a:rPr>
              <a:t>, prepared for sowing any land of his holding but has not sown or planted crops therein, he shall be entitled to receive from the landlord the value of the </a:t>
            </a:r>
            <a:r>
              <a:rPr lang="en-US" sz="2600" dirty="0" err="1" smtClean="0">
                <a:latin typeface="Perpetua" pitchFamily="18" charset="0"/>
              </a:rPr>
              <a:t>labour</a:t>
            </a:r>
            <a:r>
              <a:rPr lang="en-US" sz="2600" dirty="0" smtClean="0">
                <a:latin typeface="Perpetua" pitchFamily="18" charset="0"/>
              </a:rPr>
              <a:t> and capital expended by him in preparing the land, as estimated by the Court executing the </a:t>
            </a:r>
            <a:r>
              <a:rPr lang="en-US" sz="2600" dirty="0" err="1" smtClean="0">
                <a:latin typeface="Perpetua" pitchFamily="18" charset="0"/>
              </a:rPr>
              <a:t>ejectment</a:t>
            </a:r>
            <a:r>
              <a:rPr lang="en-US" sz="2600" dirty="0" smtClean="0">
                <a:latin typeface="Perpetua" pitchFamily="18" charset="0"/>
              </a:rPr>
              <a:t> decree, together with reasonable interest on that value;</a:t>
            </a:r>
          </a:p>
          <a:p>
            <a:endParaRPr lang="en-US" dirty="0"/>
          </a:p>
        </p:txBody>
      </p:sp>
      <p:sp>
        <p:nvSpPr>
          <p:cNvPr id="4" name="Title 2"/>
          <p:cNvSpPr>
            <a:spLocks noGrp="1"/>
          </p:cNvSpPr>
          <p:nvPr>
            <p:ph type="title"/>
          </p:nvPr>
        </p:nvSpPr>
        <p:spPr>
          <a:xfrm>
            <a:off x="400015" y="171426"/>
            <a:ext cx="9644130" cy="954626"/>
          </a:xfrm>
          <a:solidFill>
            <a:schemeClr val="accent1"/>
          </a:solidFill>
        </p:spPr>
        <p:txBody>
          <a:bodyPr>
            <a:noAutofit/>
          </a:bodyPr>
          <a:lstStyle/>
          <a:p>
            <a:pPr algn="ctr"/>
            <a:r>
              <a:rPr lang="en-IN" sz="2800" b="1" dirty="0">
                <a:solidFill>
                  <a:schemeClr val="bg1"/>
                </a:solidFill>
                <a:latin typeface="Verdana" pitchFamily="34" charset="0"/>
                <a:ea typeface="Verdana" pitchFamily="34" charset="0"/>
              </a:rPr>
              <a:t>Right of ejected tenant </a:t>
            </a:r>
            <a:r>
              <a:rPr lang="en-IN" sz="2800" b="1" dirty="0" smtClean="0">
                <a:solidFill>
                  <a:schemeClr val="bg1"/>
                </a:solidFill>
                <a:latin typeface="Verdana" pitchFamily="34" charset="0"/>
                <a:ea typeface="Verdana" pitchFamily="34" charset="0"/>
              </a:rPr>
              <a:t>in respect of crops, dwelling-house etc. </a:t>
            </a:r>
            <a:r>
              <a:rPr lang="en-IN" sz="2800" b="1" dirty="0">
                <a:solidFill>
                  <a:schemeClr val="bg1"/>
                </a:solidFill>
                <a:latin typeface="Verdana" pitchFamily="34" charset="0"/>
                <a:ea typeface="Verdana" pitchFamily="34" charset="0"/>
              </a:rPr>
              <a:t>(</a:t>
            </a:r>
            <a:r>
              <a:rPr lang="en-IN" sz="2800" b="1" dirty="0" smtClean="0">
                <a:solidFill>
                  <a:schemeClr val="bg1"/>
                </a:solidFill>
                <a:latin typeface="Verdana" pitchFamily="34" charset="0"/>
                <a:ea typeface="Verdana" pitchFamily="34" charset="0"/>
              </a:rPr>
              <a:t>Sec-53)</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58</a:t>
            </a:r>
            <a:endParaRPr lang="en-US" sz="1600" b="1" dirty="0">
              <a:solidFill>
                <a:schemeClr val="bg1"/>
              </a:solidFill>
            </a:endParaRPr>
          </a:p>
        </p:txBody>
      </p:sp>
      <p:sp>
        <p:nvSpPr>
          <p:cNvPr id="6" name="Rectangle 5"/>
          <p:cNvSpPr/>
          <p:nvPr/>
        </p:nvSpPr>
        <p:spPr>
          <a:xfrm>
            <a:off x="8043881" y="6315094"/>
            <a:ext cx="1687723" cy="719428"/>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3121" y="1275143"/>
            <a:ext cx="9788792" cy="5522507"/>
          </a:xfrm>
        </p:spPr>
        <p:txBody>
          <a:bodyPr>
            <a:normAutofit/>
          </a:bodyPr>
          <a:lstStyle/>
          <a:p>
            <a:pPr>
              <a:spcBef>
                <a:spcPts val="0"/>
              </a:spcBef>
              <a:buFont typeface="Wingdings" pitchFamily="2" charset="2"/>
              <a:buChar char="ü"/>
            </a:pPr>
            <a:r>
              <a:rPr lang="en-US" dirty="0">
                <a:latin typeface="Perpetua" pitchFamily="18" charset="0"/>
              </a:rPr>
              <a:t>Lands held by State Govt., Union Govt., any local authority or by any Agricultural Farming Corporation constituted under the Agricultural Farming Corporation, 1973.</a:t>
            </a:r>
          </a:p>
          <a:p>
            <a:pPr>
              <a:spcBef>
                <a:spcPts val="0"/>
              </a:spcBef>
              <a:buNone/>
            </a:pPr>
            <a:endParaRPr lang="en-US" sz="1200" dirty="0">
              <a:latin typeface="Perpetua" pitchFamily="18" charset="0"/>
            </a:endParaRPr>
          </a:p>
          <a:p>
            <a:pPr>
              <a:spcBef>
                <a:spcPts val="0"/>
              </a:spcBef>
              <a:buFont typeface="Wingdings" pitchFamily="2" charset="2"/>
              <a:buChar char="ü"/>
            </a:pPr>
            <a:r>
              <a:rPr lang="en-US" dirty="0">
                <a:latin typeface="Perpetua" pitchFamily="18" charset="0"/>
              </a:rPr>
              <a:t>Lands held and utilized for special cultivation of tea and ancillary purpose.</a:t>
            </a:r>
          </a:p>
          <a:p>
            <a:pPr>
              <a:spcBef>
                <a:spcPts val="0"/>
              </a:spcBef>
              <a:buNone/>
            </a:pPr>
            <a:endParaRPr lang="en-US" sz="1200" dirty="0">
              <a:latin typeface="Perpetua" pitchFamily="18" charset="0"/>
            </a:endParaRPr>
          </a:p>
          <a:p>
            <a:pPr>
              <a:spcBef>
                <a:spcPts val="0"/>
              </a:spcBef>
              <a:buFont typeface="Wingdings" pitchFamily="2" charset="2"/>
              <a:buChar char="ü"/>
            </a:pPr>
            <a:r>
              <a:rPr lang="en-US" dirty="0">
                <a:latin typeface="Perpetua" pitchFamily="18" charset="0"/>
              </a:rPr>
              <a:t> Lands held by a mill, a factory, or a workshop for the purpose of expansion or for other aspects such as schools, dispensaries &amp; roads.</a:t>
            </a:r>
          </a:p>
          <a:p>
            <a:pPr>
              <a:spcBef>
                <a:spcPts val="0"/>
              </a:spcBef>
              <a:buNone/>
            </a:pPr>
            <a:endParaRPr lang="en-US" sz="1200" dirty="0">
              <a:latin typeface="Perpetua" pitchFamily="18" charset="0"/>
            </a:endParaRPr>
          </a:p>
          <a:p>
            <a:pPr>
              <a:spcBef>
                <a:spcPts val="0"/>
              </a:spcBef>
              <a:buFont typeface="Wingdings" pitchFamily="2" charset="2"/>
              <a:buChar char="ü"/>
            </a:pPr>
            <a:r>
              <a:rPr lang="en-US" dirty="0">
                <a:latin typeface="Perpetua" pitchFamily="18" charset="0"/>
              </a:rPr>
              <a:t>Lands held by a co-operative farming society for sugarcane cultivation only for the purpose of feeding a co-operative sugar factory.</a:t>
            </a:r>
          </a:p>
          <a:p>
            <a:pPr>
              <a:spcBef>
                <a:spcPts val="0"/>
              </a:spcBef>
              <a:buNone/>
            </a:pPr>
            <a:endParaRPr lang="en-US" sz="1400" dirty="0">
              <a:latin typeface="Perpetua" pitchFamily="18" charset="0"/>
            </a:endParaRPr>
          </a:p>
          <a:p>
            <a:pPr>
              <a:spcBef>
                <a:spcPts val="0"/>
              </a:spcBef>
              <a:buFont typeface="Wingdings" pitchFamily="2" charset="2"/>
              <a:buChar char="ü"/>
            </a:pPr>
            <a:r>
              <a:rPr lang="en-US" dirty="0">
                <a:latin typeface="Perpetua" pitchFamily="18" charset="0"/>
              </a:rPr>
              <a:t>Lands vested in a Gram </a:t>
            </a:r>
            <a:r>
              <a:rPr lang="en-US" dirty="0" err="1">
                <a:latin typeface="Perpetua" pitchFamily="18" charset="0"/>
              </a:rPr>
              <a:t>Sabha</a:t>
            </a:r>
            <a:r>
              <a:rPr lang="en-US" dirty="0">
                <a:latin typeface="Perpetua" pitchFamily="18" charset="0"/>
              </a:rPr>
              <a:t> under the Assam </a:t>
            </a:r>
            <a:r>
              <a:rPr lang="en-US" dirty="0" err="1">
                <a:latin typeface="Perpetua" pitchFamily="18" charset="0"/>
              </a:rPr>
              <a:t>Gramdan</a:t>
            </a:r>
            <a:r>
              <a:rPr lang="en-US" dirty="0">
                <a:latin typeface="Perpetua" pitchFamily="18" charset="0"/>
              </a:rPr>
              <a:t> Act, 1961.</a:t>
            </a:r>
          </a:p>
          <a:p>
            <a:endParaRPr lang="en-US" dirty="0"/>
          </a:p>
        </p:txBody>
      </p:sp>
      <p:sp>
        <p:nvSpPr>
          <p:cNvPr id="4" name="Title 2"/>
          <p:cNvSpPr>
            <a:spLocks noGrp="1"/>
          </p:cNvSpPr>
          <p:nvPr>
            <p:ph type="title"/>
          </p:nvPr>
        </p:nvSpPr>
        <p:spPr>
          <a:xfrm>
            <a:off x="590665" y="225004"/>
            <a:ext cx="9366861" cy="900119"/>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Lands exempted from the purview of the ceiling act (Sec-2)</a:t>
            </a:r>
            <a:endParaRPr lang="en-US" sz="35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5</a:t>
            </a:r>
            <a:endParaRPr lang="en-US" sz="1600" b="1" dirty="0">
              <a:solidFill>
                <a:schemeClr val="bg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0015" y="528616"/>
            <a:ext cx="9787006" cy="6269034"/>
          </a:xfrm>
        </p:spPr>
        <p:txBody>
          <a:bodyPr/>
          <a:lstStyle/>
          <a:p>
            <a:pPr algn="just">
              <a:buFont typeface="Wingdings" pitchFamily="2" charset="2"/>
              <a:buChar char="Ø"/>
            </a:pPr>
            <a:r>
              <a:rPr lang="en-US" sz="2400" dirty="0" smtClean="0">
                <a:latin typeface="Perpetua" pitchFamily="18" charset="0"/>
              </a:rPr>
              <a:t>in the case of an occupancy tenant, compensation shall also be payable for trees standing on the land which the occupancy tenant is entitled to cut and appropriate;</a:t>
            </a:r>
          </a:p>
          <a:p>
            <a:pPr algn="just">
              <a:buNone/>
            </a:pPr>
            <a:endParaRPr lang="en-US" sz="2400" dirty="0" smtClean="0">
              <a:latin typeface="Perpetua" pitchFamily="18" charset="0"/>
            </a:endParaRPr>
          </a:p>
          <a:p>
            <a:pPr algn="just">
              <a:buFont typeface="Wingdings" pitchFamily="2" charset="2"/>
              <a:buChar char="Ø"/>
            </a:pPr>
            <a:r>
              <a:rPr lang="en-US" sz="2400" dirty="0" smtClean="0">
                <a:latin typeface="Perpetua" pitchFamily="18" charset="0"/>
              </a:rPr>
              <a:t> no tenant shall be ejected from his dwelling site, except after giving the tenant an option to purchase the dwelling site, and if the dwelling house was constructed at the landlord's cost, then also the dwelling-house, at the prevailing market-value. If there is any dispute as to the value, then the Court executing the </a:t>
            </a:r>
            <a:r>
              <a:rPr lang="en-US" sz="2400" dirty="0" err="1" smtClean="0">
                <a:latin typeface="Perpetua" pitchFamily="18" charset="0"/>
              </a:rPr>
              <a:t>ejectment</a:t>
            </a:r>
            <a:r>
              <a:rPr lang="en-US" sz="2400" dirty="0" smtClean="0">
                <a:latin typeface="Perpetua" pitchFamily="18" charset="0"/>
              </a:rPr>
              <a:t> decree shall determine the value after making such enquiry as it deems fit.</a:t>
            </a:r>
          </a:p>
          <a:p>
            <a:endParaRPr lang="en-US" dirty="0"/>
          </a:p>
        </p:txBody>
      </p:sp>
      <p:sp>
        <p:nvSpPr>
          <p:cNvPr id="4" name="TextBox 3"/>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59</a:t>
            </a:r>
            <a:endParaRPr lang="en-US" sz="1600" b="1" dirty="0">
              <a:solidFill>
                <a:schemeClr val="bg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742930"/>
            <a:ext cx="9929882" cy="5857916"/>
          </a:xfrm>
        </p:spPr>
        <p:txBody>
          <a:bodyPr>
            <a:noAutofit/>
          </a:bodyPr>
          <a:lstStyle/>
          <a:p>
            <a:pPr algn="just"/>
            <a:r>
              <a:rPr lang="en-US" sz="2400" dirty="0" smtClean="0">
                <a:latin typeface="Perpetua" pitchFamily="18" charset="0"/>
              </a:rPr>
              <a:t> </a:t>
            </a:r>
            <a:r>
              <a:rPr lang="en-US" sz="2300" dirty="0" smtClean="0">
                <a:latin typeface="Perpetua" pitchFamily="18" charset="0"/>
              </a:rPr>
              <a:t>No tenant shall be ejected from his holding except in execution of an </a:t>
            </a:r>
            <a:r>
              <a:rPr lang="en-US" sz="2300" dirty="0" err="1" smtClean="0">
                <a:latin typeface="Perpetua" pitchFamily="18" charset="0"/>
              </a:rPr>
              <a:t>ejectment</a:t>
            </a:r>
            <a:r>
              <a:rPr lang="en-US" sz="2300" dirty="0" smtClean="0">
                <a:latin typeface="Perpetua" pitchFamily="18" charset="0"/>
              </a:rPr>
              <a:t> decree passed by a competent Civil Court; and the relevant provisions of the Civil Procedure Code, 1908, shall apply to such proceeding.</a:t>
            </a:r>
          </a:p>
          <a:p>
            <a:pPr algn="just"/>
            <a:r>
              <a:rPr lang="en-US" sz="2300" dirty="0" smtClean="0">
                <a:latin typeface="Perpetua" pitchFamily="18" charset="0"/>
              </a:rPr>
              <a:t>No suit for </a:t>
            </a:r>
            <a:r>
              <a:rPr lang="en-US" sz="2300" dirty="0" err="1" smtClean="0">
                <a:latin typeface="Perpetua" pitchFamily="18" charset="0"/>
              </a:rPr>
              <a:t>ejectment</a:t>
            </a:r>
            <a:r>
              <a:rPr lang="en-US" sz="2300" dirty="0" smtClean="0">
                <a:latin typeface="Perpetua" pitchFamily="18" charset="0"/>
              </a:rPr>
              <a:t> of a tenant shall be entertained unless the landlord has first served a notice on the tenant requiring him to remedy, or to pay compensation for the misuse or the breach complained of and the tenant has failed to comply with it within one month of the receipt of the notice.</a:t>
            </a:r>
          </a:p>
          <a:p>
            <a:pPr algn="just"/>
            <a:r>
              <a:rPr lang="en-US" sz="2300" dirty="0" smtClean="0">
                <a:latin typeface="Perpetua" pitchFamily="18" charset="0"/>
              </a:rPr>
              <a:t>If it appears to the Court trying the </a:t>
            </a:r>
            <a:r>
              <a:rPr lang="en-US" sz="2300" dirty="0" err="1" smtClean="0">
                <a:latin typeface="Perpetua" pitchFamily="18" charset="0"/>
              </a:rPr>
              <a:t>ejectment</a:t>
            </a:r>
            <a:r>
              <a:rPr lang="en-US" sz="2300" dirty="0" smtClean="0">
                <a:latin typeface="Perpetua" pitchFamily="18" charset="0"/>
              </a:rPr>
              <a:t> suit that the complaint of misuse or the breach is true but it is remediable, then it may direct the tenant to remedy the misuse or the breach or to pay a reasonable compensation fixed by it within a specified date, and if the tenant still fails to comply with the direction, shall pass the decree, unless there are other reasons for not passing such decree.</a:t>
            </a:r>
          </a:p>
          <a:p>
            <a:pPr algn="just"/>
            <a:r>
              <a:rPr lang="en-US" sz="2300" dirty="0" smtClean="0">
                <a:latin typeface="Perpetua" pitchFamily="18" charset="0"/>
              </a:rPr>
              <a:t>No suit for </a:t>
            </a:r>
            <a:r>
              <a:rPr lang="en-US" sz="2300" dirty="0" err="1" smtClean="0">
                <a:latin typeface="Perpetua" pitchFamily="18" charset="0"/>
              </a:rPr>
              <a:t>ejectment</a:t>
            </a:r>
            <a:r>
              <a:rPr lang="en-US" sz="2300" dirty="0" smtClean="0">
                <a:latin typeface="Perpetua" pitchFamily="18" charset="0"/>
              </a:rPr>
              <a:t> shall be entertained unless at first a decree for rent has been obtained.</a:t>
            </a:r>
          </a:p>
          <a:p>
            <a:pPr algn="just"/>
            <a:r>
              <a:rPr lang="en-US" sz="2300" dirty="0" smtClean="0">
                <a:latin typeface="Perpetua" pitchFamily="18" charset="0"/>
              </a:rPr>
              <a:t>No suit for </a:t>
            </a:r>
            <a:r>
              <a:rPr lang="en-US" sz="2300" dirty="0" err="1" smtClean="0">
                <a:latin typeface="Perpetua" pitchFamily="18" charset="0"/>
              </a:rPr>
              <a:t>ejectment</a:t>
            </a:r>
            <a:r>
              <a:rPr lang="en-US" sz="2300" dirty="0" smtClean="0">
                <a:latin typeface="Perpetua" pitchFamily="18" charset="0"/>
              </a:rPr>
              <a:t> shall be entertained, unless a three months' notice ending with the date of expiration of the lease has first been served on the tenant.</a:t>
            </a:r>
            <a:endParaRPr lang="en-US" sz="2300" dirty="0">
              <a:latin typeface="Perpetua" pitchFamily="18" charset="0"/>
            </a:endParaRPr>
          </a:p>
        </p:txBody>
      </p:sp>
      <p:sp>
        <p:nvSpPr>
          <p:cNvPr id="4" name="Title 2"/>
          <p:cNvSpPr>
            <a:spLocks noGrp="1"/>
          </p:cNvSpPr>
          <p:nvPr>
            <p:ph type="title"/>
          </p:nvPr>
        </p:nvSpPr>
        <p:spPr>
          <a:xfrm>
            <a:off x="328577" y="0"/>
            <a:ext cx="9787006" cy="642942"/>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Procedure for </a:t>
            </a:r>
            <a:r>
              <a:rPr lang="en-IN" sz="2800" b="1" dirty="0" err="1" smtClean="0">
                <a:solidFill>
                  <a:schemeClr val="bg1"/>
                </a:solidFill>
                <a:latin typeface="Verdana" pitchFamily="34" charset="0"/>
                <a:ea typeface="Verdana" pitchFamily="34" charset="0"/>
              </a:rPr>
              <a:t>ejectment</a:t>
            </a:r>
            <a:r>
              <a:rPr lang="en-IN" sz="2800" b="1" dirty="0" smtClean="0">
                <a:solidFill>
                  <a:schemeClr val="bg1"/>
                </a:solidFill>
                <a:latin typeface="Verdana" pitchFamily="34" charset="0"/>
                <a:ea typeface="Verdana" pitchFamily="34" charset="0"/>
              </a:rPr>
              <a:t> (Sec-54)</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5043485" y="6850804"/>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60</a:t>
            </a:r>
            <a:endParaRPr lang="en-US" sz="1600" b="1" dirty="0">
              <a:solidFill>
                <a:schemeClr val="bg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957244"/>
            <a:ext cx="9957564" cy="5943642"/>
          </a:xfrm>
        </p:spPr>
        <p:txBody>
          <a:bodyPr>
            <a:normAutofit fontScale="92500"/>
          </a:bodyPr>
          <a:lstStyle/>
          <a:p>
            <a:pPr marL="514350" indent="-514350" algn="just">
              <a:buFont typeface="+mj-lt"/>
              <a:buAutoNum type="arabicPeriod"/>
            </a:pPr>
            <a:r>
              <a:rPr lang="en-US" dirty="0">
                <a:latin typeface="Perpetua" pitchFamily="18" charset="0"/>
              </a:rPr>
              <a:t>Landlord cannot eject a tenant, if he has become </a:t>
            </a:r>
            <a:r>
              <a:rPr lang="en-US" dirty="0" err="1">
                <a:latin typeface="Perpetua" pitchFamily="18" charset="0"/>
              </a:rPr>
              <a:t>unejecteable</a:t>
            </a:r>
            <a:r>
              <a:rPr lang="en-US" dirty="0">
                <a:latin typeface="Perpetua" pitchFamily="18" charset="0"/>
              </a:rPr>
              <a:t> under any tenancy law in force.</a:t>
            </a:r>
          </a:p>
          <a:p>
            <a:pPr marL="514350" indent="-514350" algn="just">
              <a:buFont typeface="+mj-lt"/>
              <a:buAutoNum type="arabicPeriod"/>
            </a:pPr>
            <a:r>
              <a:rPr lang="en-US" dirty="0">
                <a:latin typeface="Perpetua" pitchFamily="18" charset="0"/>
              </a:rPr>
              <a:t>The owner cannot eject even non-occupancy tenant from his land on ground of mere requirement for resumption for personal cultivation except agriculture is the principal source of income.</a:t>
            </a:r>
          </a:p>
          <a:p>
            <a:pPr marL="514350" indent="-514350" algn="just">
              <a:buFont typeface="+mj-lt"/>
              <a:buAutoNum type="arabicPeriod"/>
            </a:pPr>
            <a:r>
              <a:rPr lang="en-US" dirty="0">
                <a:latin typeface="Perpetua" pitchFamily="18" charset="0"/>
              </a:rPr>
              <a:t>The owner must keep at least 10 </a:t>
            </a:r>
            <a:r>
              <a:rPr lang="en-US" dirty="0" err="1">
                <a:latin typeface="Perpetua" pitchFamily="18" charset="0"/>
              </a:rPr>
              <a:t>bighas</a:t>
            </a:r>
            <a:r>
              <a:rPr lang="en-US" dirty="0">
                <a:latin typeface="Perpetua" pitchFamily="18" charset="0"/>
              </a:rPr>
              <a:t> with each tenant unless such tenant has got lands elsewhere or has been provided with equivalent lands in the locality. This provision will not be applicable in respect of the owner who is widow, disabled, military personnel or student.</a:t>
            </a:r>
          </a:p>
          <a:p>
            <a:pPr marL="514350" indent="-514350" algn="just">
              <a:buFont typeface="+mj-lt"/>
              <a:buAutoNum type="arabicPeriod"/>
            </a:pPr>
            <a:r>
              <a:rPr lang="en-US" dirty="0">
                <a:latin typeface="Perpetua" pitchFamily="18" charset="0"/>
              </a:rPr>
              <a:t>No suit for </a:t>
            </a:r>
            <a:r>
              <a:rPr lang="en-US" dirty="0" err="1">
                <a:latin typeface="Perpetua" pitchFamily="18" charset="0"/>
              </a:rPr>
              <a:t>ejectment</a:t>
            </a:r>
            <a:r>
              <a:rPr lang="en-US" dirty="0">
                <a:latin typeface="Perpetua" pitchFamily="18" charset="0"/>
              </a:rPr>
              <a:t> on the ground of requirement for personal cultivation shall be entertained before the expiry of 12 moths or after the expiry of 15 months from the date of creation of tenancy.</a:t>
            </a:r>
          </a:p>
          <a:p>
            <a:pPr marL="514350" indent="-514350" algn="just">
              <a:buFont typeface="+mj-lt"/>
              <a:buAutoNum type="arabicPeriod"/>
            </a:pPr>
            <a:r>
              <a:rPr lang="en-US" dirty="0">
                <a:latin typeface="Perpetua" pitchFamily="18" charset="0"/>
              </a:rPr>
              <a:t>If the landlord does not cultivate the land personally within one year of the date of ejection of the tenant then the tenant shall be restored to possession.</a:t>
            </a:r>
          </a:p>
          <a:p>
            <a:pPr marL="514350" indent="-514350">
              <a:buFont typeface="+mj-lt"/>
              <a:buAutoNum type="arabicPeriod"/>
            </a:pPr>
            <a:endParaRPr lang="en-US" dirty="0"/>
          </a:p>
        </p:txBody>
      </p:sp>
      <p:sp>
        <p:nvSpPr>
          <p:cNvPr id="4" name="Title 2"/>
          <p:cNvSpPr>
            <a:spLocks noGrp="1"/>
          </p:cNvSpPr>
          <p:nvPr>
            <p:ph type="title"/>
          </p:nvPr>
        </p:nvSpPr>
        <p:spPr>
          <a:xfrm>
            <a:off x="540067" y="288370"/>
            <a:ext cx="9333073" cy="536714"/>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Resumption of land from tenants</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IN" sz="1600" b="1" dirty="0" smtClean="0">
                <a:solidFill>
                  <a:schemeClr val="bg1"/>
                </a:solidFill>
              </a:rPr>
              <a:t>61</a:t>
            </a:r>
            <a:endParaRPr lang="en-US" sz="1600" b="1" dirty="0">
              <a:solidFill>
                <a:schemeClr val="bg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1680210"/>
            <a:ext cx="9873178" cy="5117440"/>
          </a:xfrm>
        </p:spPr>
        <p:txBody>
          <a:bodyPr>
            <a:normAutofit fontScale="92500" lnSpcReduction="10000"/>
          </a:bodyPr>
          <a:lstStyle/>
          <a:p>
            <a:pPr marL="514350" indent="-514350" algn="just">
              <a:buFont typeface="+mj-lt"/>
              <a:buAutoNum type="arabicPeriod"/>
            </a:pPr>
            <a:r>
              <a:rPr lang="en-US" dirty="0">
                <a:latin typeface="Perpetua" pitchFamily="18" charset="0"/>
              </a:rPr>
              <a:t>Tenant cannot be evicted without following the Rules as per the Tenancy Act, 1971 except in execution of a decree passed by the Civil Court – Right of a tenant for cultivation cannot be terminated or caused to be terminated.</a:t>
            </a:r>
          </a:p>
          <a:p>
            <a:pPr marL="514350" indent="-514350" algn="just">
              <a:buFont typeface="+mj-lt"/>
              <a:buAutoNum type="arabicPeriod"/>
            </a:pPr>
            <a:r>
              <a:rPr lang="en-US" dirty="0">
                <a:latin typeface="Perpetua" pitchFamily="18" charset="0"/>
              </a:rPr>
              <a:t>The tenant may apply to the </a:t>
            </a:r>
            <a:r>
              <a:rPr lang="en-US" b="1" dirty="0">
                <a:latin typeface="Perpetua" pitchFamily="18" charset="0"/>
              </a:rPr>
              <a:t>Revenue Officer within 90 days </a:t>
            </a:r>
            <a:r>
              <a:rPr lang="en-US" dirty="0">
                <a:latin typeface="Perpetua" pitchFamily="18" charset="0"/>
              </a:rPr>
              <a:t>of such </a:t>
            </a:r>
            <a:r>
              <a:rPr lang="en-US" dirty="0" err="1">
                <a:latin typeface="Perpetua" pitchFamily="18" charset="0"/>
              </a:rPr>
              <a:t>ejectment</a:t>
            </a:r>
            <a:r>
              <a:rPr lang="en-US" dirty="0">
                <a:latin typeface="Perpetua" pitchFamily="18" charset="0"/>
              </a:rPr>
              <a:t> or termination in order to get his right restored provided such </a:t>
            </a:r>
            <a:r>
              <a:rPr lang="en-US" dirty="0" err="1">
                <a:latin typeface="Perpetua" pitchFamily="18" charset="0"/>
              </a:rPr>
              <a:t>ejectment</a:t>
            </a:r>
            <a:r>
              <a:rPr lang="en-US" dirty="0">
                <a:latin typeface="Perpetua" pitchFamily="18" charset="0"/>
              </a:rPr>
              <a:t> or termination has taken place.</a:t>
            </a:r>
          </a:p>
          <a:p>
            <a:pPr marL="514350" indent="-514350" algn="just">
              <a:buFont typeface="+mj-lt"/>
              <a:buAutoNum type="arabicPeriod"/>
            </a:pPr>
            <a:r>
              <a:rPr lang="en-US" dirty="0">
                <a:latin typeface="Perpetua" pitchFamily="18" charset="0"/>
              </a:rPr>
              <a:t>Revenue Officer may direct the landlord or the person preventing the cultivation by tenant or pass order after proper enquiry that the possession of the agricultural holding in respect of the tenant be restored.</a:t>
            </a:r>
          </a:p>
          <a:p>
            <a:pPr marL="514350" indent="-514350" algn="just">
              <a:buFont typeface="+mj-lt"/>
              <a:buAutoNum type="arabicPeriod"/>
            </a:pPr>
            <a:r>
              <a:rPr lang="en-US" dirty="0">
                <a:latin typeface="Perpetua" pitchFamily="18" charset="0"/>
              </a:rPr>
              <a:t>If the order for restoration of possession to the tenant is not complied with by landlord </a:t>
            </a:r>
            <a:r>
              <a:rPr lang="en-US" b="1" dirty="0">
                <a:latin typeface="Perpetua" pitchFamily="18" charset="0"/>
              </a:rPr>
              <a:t>within 7 days </a:t>
            </a:r>
            <a:r>
              <a:rPr lang="en-US" dirty="0">
                <a:latin typeface="Perpetua" pitchFamily="18" charset="0"/>
              </a:rPr>
              <a:t>from the date of the order becoming final, </a:t>
            </a:r>
            <a:r>
              <a:rPr lang="en-US" b="1" dirty="0">
                <a:latin typeface="Perpetua" pitchFamily="18" charset="0"/>
              </a:rPr>
              <a:t>Revenue Officer himself take possession </a:t>
            </a:r>
            <a:r>
              <a:rPr lang="en-US" dirty="0">
                <a:latin typeface="Perpetua" pitchFamily="18" charset="0"/>
              </a:rPr>
              <a:t>of the holding and deliver it to the tenant on receipt of the application (from the aggrieved tenant).</a:t>
            </a:r>
          </a:p>
        </p:txBody>
      </p:sp>
      <p:sp>
        <p:nvSpPr>
          <p:cNvPr id="4" name="Title 2"/>
          <p:cNvSpPr>
            <a:spLocks noGrp="1"/>
          </p:cNvSpPr>
          <p:nvPr>
            <p:ph type="title"/>
          </p:nvPr>
        </p:nvSpPr>
        <p:spPr>
          <a:xfrm>
            <a:off x="337507" y="149995"/>
            <a:ext cx="9873178" cy="1425188"/>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Restoration of possession of land to the tenant/ or under tenant ejected or whose cultivation is prevented (Sec-54 A)</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750866"/>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62</a:t>
            </a:r>
            <a:endParaRPr lang="en-US" sz="1600" b="1" dirty="0">
              <a:solidFill>
                <a:schemeClr val="bg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885806"/>
            <a:ext cx="10001320" cy="6072230"/>
          </a:xfrm>
        </p:spPr>
        <p:txBody>
          <a:bodyPr>
            <a:noAutofit/>
          </a:bodyPr>
          <a:lstStyle/>
          <a:p>
            <a:pPr algn="just"/>
            <a:r>
              <a:rPr lang="en-US" sz="2400" dirty="0" smtClean="0">
                <a:latin typeface="Perpetua" pitchFamily="18" charset="0"/>
              </a:rPr>
              <a:t>The State Government may, where a settlement operation under Chapter III of the Assam Land and Revenue Regulation, 1886, is not being carried out at any time, make an order in the case of any local area, estates or part thereof directing that a record-of-rights, with or without survey, for all or any class or classes of tenants be prepared by a Settlement Officer.</a:t>
            </a:r>
          </a:p>
          <a:p>
            <a:pPr algn="just"/>
            <a:r>
              <a:rPr lang="en-US" sz="2400" dirty="0" smtClean="0">
                <a:latin typeface="Perpetua" pitchFamily="18" charset="0"/>
              </a:rPr>
              <a:t>A notification in the Official Gazette of an order shall be conclusive evidence that the order has been duly made.</a:t>
            </a:r>
          </a:p>
          <a:p>
            <a:pPr algn="just"/>
            <a:r>
              <a:rPr lang="en-US" sz="2400" dirty="0" smtClean="0">
                <a:latin typeface="Perpetua" pitchFamily="18" charset="0"/>
              </a:rPr>
              <a:t>The survey shall be made and the record-of-rights prepared in accordance with rules made in this behalf by the State Government.</a:t>
            </a:r>
          </a:p>
          <a:p>
            <a:pPr algn="just"/>
            <a:r>
              <a:rPr lang="en-US" sz="2400" dirty="0" smtClean="0">
                <a:latin typeface="Perpetua" pitchFamily="18" charset="0"/>
              </a:rPr>
              <a:t>Where an order is made, the particulars to be recorded shall be specified in the order and may include either without or in addition to other particulars, some or all of the following, namely -</a:t>
            </a:r>
          </a:p>
          <a:p>
            <a:pPr algn="just">
              <a:buFont typeface="Wingdings" pitchFamily="2" charset="2"/>
              <a:buChar char="Ø"/>
            </a:pPr>
            <a:r>
              <a:rPr lang="en-US" sz="2400" dirty="0" smtClean="0">
                <a:latin typeface="Perpetua" pitchFamily="18" charset="0"/>
              </a:rPr>
              <a:t> the name of each tenant;</a:t>
            </a:r>
          </a:p>
          <a:p>
            <a:pPr algn="just">
              <a:buFont typeface="Wingdings" pitchFamily="2" charset="2"/>
              <a:buChar char="Ø"/>
            </a:pPr>
            <a:r>
              <a:rPr lang="en-US" sz="2400" dirty="0" smtClean="0">
                <a:latin typeface="Perpetua" pitchFamily="18" charset="0"/>
              </a:rPr>
              <a:t> the class to which the tenant belongs and the date of creation of the tenancy in respect of non-occupancy tenants;</a:t>
            </a:r>
          </a:p>
        </p:txBody>
      </p:sp>
      <p:sp>
        <p:nvSpPr>
          <p:cNvPr id="4" name="Title 2"/>
          <p:cNvSpPr>
            <a:spLocks noGrp="1"/>
          </p:cNvSpPr>
          <p:nvPr>
            <p:ph type="title"/>
          </p:nvPr>
        </p:nvSpPr>
        <p:spPr>
          <a:xfrm>
            <a:off x="471453" y="171426"/>
            <a:ext cx="9572692" cy="642942"/>
          </a:xfrm>
          <a:solidFill>
            <a:schemeClr val="accent1"/>
          </a:solidFill>
        </p:spPr>
        <p:txBody>
          <a:bodyPr>
            <a:normAutofit/>
          </a:bodyPr>
          <a:lstStyle/>
          <a:p>
            <a:pPr algn="ctr"/>
            <a:r>
              <a:rPr lang="en-IN" sz="2800" b="1" dirty="0" smtClean="0">
                <a:solidFill>
                  <a:schemeClr val="bg1"/>
                </a:solidFill>
                <a:latin typeface="Verdana" pitchFamily="34" charset="0"/>
                <a:ea typeface="Verdana" pitchFamily="34" charset="0"/>
              </a:rPr>
              <a:t>Record of rights of tenants (Sec- 55 &amp; 56)</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850804"/>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63</a:t>
            </a:r>
            <a:endParaRPr lang="en-US" sz="1600" b="1" dirty="0">
              <a:solidFill>
                <a:schemeClr val="bg1"/>
              </a:solidFill>
            </a:endParaRPr>
          </a:p>
        </p:txBody>
      </p:sp>
      <p:sp>
        <p:nvSpPr>
          <p:cNvPr id="6" name="Rectangle 5"/>
          <p:cNvSpPr/>
          <p:nvPr/>
        </p:nvSpPr>
        <p:spPr>
          <a:xfrm>
            <a:off x="8043881" y="6315094"/>
            <a:ext cx="1687723" cy="719428"/>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385740"/>
            <a:ext cx="9929882" cy="6331886"/>
          </a:xfrm>
        </p:spPr>
        <p:txBody>
          <a:bodyPr>
            <a:normAutofit/>
          </a:bodyPr>
          <a:lstStyle/>
          <a:p>
            <a:pPr algn="just">
              <a:buFont typeface="Wingdings" pitchFamily="2" charset="2"/>
              <a:buChar char="Ø"/>
            </a:pPr>
            <a:r>
              <a:rPr lang="en-US" sz="2400" dirty="0" smtClean="0">
                <a:latin typeface="Perpetua" pitchFamily="18" charset="0"/>
              </a:rPr>
              <a:t>the area and </a:t>
            </a:r>
            <a:r>
              <a:rPr lang="en-US" sz="2400" dirty="0" smtClean="0">
                <a:latin typeface="Perpetua" pitchFamily="18" charset="0"/>
              </a:rPr>
              <a:t>schedule </a:t>
            </a:r>
            <a:r>
              <a:rPr lang="en-US" sz="2400" dirty="0" smtClean="0">
                <a:latin typeface="Perpetua" pitchFamily="18" charset="0"/>
              </a:rPr>
              <a:t>of the land held by the tenant;</a:t>
            </a:r>
          </a:p>
          <a:p>
            <a:pPr algn="just">
              <a:buFont typeface="Wingdings" pitchFamily="2" charset="2"/>
              <a:buChar char="Ø"/>
            </a:pPr>
            <a:r>
              <a:rPr lang="en-US" sz="2400" dirty="0" smtClean="0">
                <a:latin typeface="Perpetua" pitchFamily="18" charset="0"/>
              </a:rPr>
              <a:t> the name of each tenant's landlord;</a:t>
            </a:r>
          </a:p>
          <a:p>
            <a:pPr algn="just">
              <a:buFont typeface="Wingdings" pitchFamily="2" charset="2"/>
              <a:buChar char="Ø"/>
            </a:pPr>
            <a:r>
              <a:rPr lang="en-US" sz="2400" dirty="0" smtClean="0">
                <a:latin typeface="Perpetua" pitchFamily="18" charset="0"/>
              </a:rPr>
              <a:t>the rent payable at the time the record-of-rights is being prepared;</a:t>
            </a:r>
          </a:p>
          <a:p>
            <a:pPr algn="just">
              <a:buFont typeface="Wingdings" pitchFamily="2" charset="2"/>
              <a:buChar char="Ø"/>
            </a:pPr>
            <a:r>
              <a:rPr lang="en-US" sz="2400" dirty="0" smtClean="0">
                <a:latin typeface="Perpetua" pitchFamily="18" charset="0"/>
              </a:rPr>
              <a:t>the mode in which that rent has been fixed whether by contract, by order of a Court, or otherwise;</a:t>
            </a:r>
          </a:p>
          <a:p>
            <a:pPr algn="just">
              <a:buFont typeface="Wingdings" pitchFamily="2" charset="2"/>
              <a:buChar char="Ø"/>
            </a:pPr>
            <a:r>
              <a:rPr lang="en-US" sz="2400" dirty="0" smtClean="0">
                <a:latin typeface="Perpetua" pitchFamily="18" charset="0"/>
              </a:rPr>
              <a:t>if the rent is a gradually increasing rent, the time at which and the steps by which it increases;</a:t>
            </a:r>
          </a:p>
          <a:p>
            <a:pPr algn="just">
              <a:buFont typeface="Wingdings" pitchFamily="2" charset="2"/>
              <a:buChar char="Ø"/>
            </a:pPr>
            <a:r>
              <a:rPr lang="en-US" sz="2400" dirty="0" smtClean="0">
                <a:latin typeface="Perpetua" pitchFamily="18" charset="0"/>
              </a:rPr>
              <a:t> the special conditions and incidence, if any, of the tenancy;</a:t>
            </a:r>
          </a:p>
          <a:p>
            <a:pPr algn="just">
              <a:buFont typeface="Wingdings" pitchFamily="2" charset="2"/>
              <a:buChar char="Ø"/>
            </a:pPr>
            <a:r>
              <a:rPr lang="en-US" sz="2400" dirty="0" smtClean="0">
                <a:latin typeface="Perpetua" pitchFamily="18" charset="0"/>
              </a:rPr>
              <a:t>any right of way or other easement attaching to the land for which the record-of-rights is being prepared :</a:t>
            </a:r>
          </a:p>
          <a:p>
            <a:pPr algn="just">
              <a:buNone/>
            </a:pPr>
            <a:r>
              <a:rPr lang="en-US" sz="2400" dirty="0" smtClean="0">
                <a:latin typeface="Perpetua" pitchFamily="18" charset="0"/>
              </a:rPr>
              <a:t>		Provided that, if lands are not used for purpose connected with agriculture, it shall be sufficient to record that fact together with such particulars as may be prescribed.</a:t>
            </a:r>
          </a:p>
          <a:p>
            <a:pPr algn="just">
              <a:buNone/>
            </a:pPr>
            <a:endParaRPr lang="en-US" dirty="0"/>
          </a:p>
        </p:txBody>
      </p:sp>
      <p:sp>
        <p:nvSpPr>
          <p:cNvPr id="4" name="TextBox 3"/>
          <p:cNvSpPr txBox="1"/>
          <p:nvPr/>
        </p:nvSpPr>
        <p:spPr>
          <a:xfrm>
            <a:off x="4972047" y="6529408"/>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64</a:t>
            </a:r>
            <a:endParaRPr lang="en-US" sz="1600" b="1" dirty="0">
              <a:solidFill>
                <a:schemeClr val="bg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1242996"/>
            <a:ext cx="9929882" cy="5715040"/>
          </a:xfrm>
        </p:spPr>
        <p:txBody>
          <a:bodyPr>
            <a:normAutofit fontScale="92500"/>
          </a:bodyPr>
          <a:lstStyle/>
          <a:p>
            <a:pPr algn="just"/>
            <a:r>
              <a:rPr lang="en-US" b="1" u="sng" dirty="0" smtClean="0">
                <a:latin typeface="Perpetua" pitchFamily="18" charset="0"/>
              </a:rPr>
              <a:t>Surrenders</a:t>
            </a:r>
            <a:r>
              <a:rPr lang="en-US" b="1" dirty="0" smtClean="0">
                <a:latin typeface="Perpetua" pitchFamily="18" charset="0"/>
              </a:rPr>
              <a:t> :-</a:t>
            </a:r>
            <a:endParaRPr lang="en-US" dirty="0" smtClean="0">
              <a:latin typeface="Perpetua" pitchFamily="18" charset="0"/>
            </a:endParaRPr>
          </a:p>
          <a:p>
            <a:pPr algn="just">
              <a:buFont typeface="Wingdings" pitchFamily="2" charset="2"/>
              <a:buChar char="Ø"/>
            </a:pPr>
            <a:r>
              <a:rPr lang="en-US" dirty="0" smtClean="0">
                <a:latin typeface="Perpetua" pitchFamily="18" charset="0"/>
              </a:rPr>
              <a:t>No tenant shall voluntarily surrender his holding except with the prior permission from the Deputy Commissioner and any voluntary surrender shall not be valid -</a:t>
            </a:r>
          </a:p>
          <a:p>
            <a:pPr algn="just">
              <a:buFont typeface="Wingdings" pitchFamily="2" charset="2"/>
              <a:buChar char="ü"/>
            </a:pPr>
            <a:r>
              <a:rPr lang="en-US" dirty="0" smtClean="0">
                <a:latin typeface="Perpetua" pitchFamily="18" charset="0"/>
              </a:rPr>
              <a:t> if such surrender is not approved by the Deputy Commissioner;</a:t>
            </a:r>
          </a:p>
          <a:p>
            <a:pPr algn="just">
              <a:buFont typeface="Wingdings" pitchFamily="2" charset="2"/>
              <a:buChar char="ü"/>
            </a:pPr>
            <a:r>
              <a:rPr lang="en-US" dirty="0" smtClean="0">
                <a:latin typeface="Perpetua" pitchFamily="18" charset="0"/>
              </a:rPr>
              <a:t>if the tenant does not give at least 3 months notice in writing to the landlord; and</a:t>
            </a:r>
          </a:p>
          <a:p>
            <a:pPr algn="just">
              <a:buFont typeface="Wingdings" pitchFamily="2" charset="2"/>
              <a:buChar char="ü"/>
            </a:pPr>
            <a:r>
              <a:rPr lang="en-US" dirty="0" smtClean="0">
                <a:latin typeface="Perpetua" pitchFamily="18" charset="0"/>
              </a:rPr>
              <a:t>if it is done without the consent and approval of the </a:t>
            </a:r>
            <a:r>
              <a:rPr lang="en-US" dirty="0" err="1" smtClean="0">
                <a:latin typeface="Perpetua" pitchFamily="18" charset="0"/>
              </a:rPr>
              <a:t>encumbrancer</a:t>
            </a:r>
            <a:r>
              <a:rPr lang="en-US" dirty="0" smtClean="0">
                <a:latin typeface="Perpetua" pitchFamily="18" charset="0"/>
              </a:rPr>
              <a:t> or under-tenant or tenant when there is an </a:t>
            </a:r>
            <a:r>
              <a:rPr lang="en-US" dirty="0" err="1" smtClean="0">
                <a:latin typeface="Perpetua" pitchFamily="18" charset="0"/>
              </a:rPr>
              <a:t>encumbrancer</a:t>
            </a:r>
            <a:r>
              <a:rPr lang="en-US" dirty="0" smtClean="0">
                <a:latin typeface="Perpetua" pitchFamily="18" charset="0"/>
              </a:rPr>
              <a:t> or an under-tenant or tenants as the case may be :</a:t>
            </a:r>
          </a:p>
          <a:p>
            <a:pPr algn="just">
              <a:buNone/>
            </a:pPr>
            <a:r>
              <a:rPr lang="en-US" dirty="0" smtClean="0">
                <a:latin typeface="Perpetua" pitchFamily="18" charset="0"/>
              </a:rPr>
              <a:t>		Provided that the landlord shall not be eligible to resume the land for personal cultivation. The Deputy Commissioner may, when he permits a surrender, place a landless Agriculturist in the holding who shall, thereafter, become a non-occupancy tenant of the landlord.</a:t>
            </a:r>
            <a:endParaRPr lang="en-US" dirty="0">
              <a:latin typeface="Perpetua" pitchFamily="18" charset="0"/>
            </a:endParaRPr>
          </a:p>
        </p:txBody>
      </p:sp>
      <p:sp>
        <p:nvSpPr>
          <p:cNvPr id="4" name="Title 2"/>
          <p:cNvSpPr>
            <a:spLocks noGrp="1"/>
          </p:cNvSpPr>
          <p:nvPr>
            <p:ph type="title"/>
          </p:nvPr>
        </p:nvSpPr>
        <p:spPr>
          <a:xfrm>
            <a:off x="400015" y="171426"/>
            <a:ext cx="9644130" cy="928694"/>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Surrenders, Abandonment &amp; Merger</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(Sec- 63, 64 &amp; 65)</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672284"/>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65</a:t>
            </a:r>
            <a:endParaRPr lang="en-US" sz="1600" b="1" dirty="0">
              <a:solidFill>
                <a:schemeClr val="bg1"/>
              </a:solidFill>
            </a:endParaRPr>
          </a:p>
        </p:txBody>
      </p:sp>
      <p:sp>
        <p:nvSpPr>
          <p:cNvPr id="6" name="Rectangle 5"/>
          <p:cNvSpPr/>
          <p:nvPr/>
        </p:nvSpPr>
        <p:spPr>
          <a:xfrm>
            <a:off x="8043881" y="6172218"/>
            <a:ext cx="1687723" cy="719428"/>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457178"/>
            <a:ext cx="9929882" cy="6500858"/>
          </a:xfrm>
        </p:spPr>
        <p:txBody>
          <a:bodyPr>
            <a:normAutofit/>
          </a:bodyPr>
          <a:lstStyle/>
          <a:p>
            <a:pPr algn="just"/>
            <a:r>
              <a:rPr lang="en-US" sz="2400" b="1" u="sng" dirty="0" smtClean="0">
                <a:latin typeface="Perpetua" pitchFamily="18" charset="0"/>
              </a:rPr>
              <a:t>Abandonment</a:t>
            </a:r>
            <a:r>
              <a:rPr lang="en-US" sz="2400" b="1" dirty="0" smtClean="0">
                <a:latin typeface="Perpetua" pitchFamily="18" charset="0"/>
              </a:rPr>
              <a:t> :-</a:t>
            </a:r>
          </a:p>
          <a:p>
            <a:pPr algn="just">
              <a:buFont typeface="Wingdings" pitchFamily="2" charset="2"/>
              <a:buChar char="Ø"/>
            </a:pPr>
            <a:r>
              <a:rPr lang="en-US" sz="2400" dirty="0" smtClean="0">
                <a:latin typeface="Perpetua" pitchFamily="18" charset="0"/>
              </a:rPr>
              <a:t>If a tenant not being an occupancy tenant voluntarily abandons his usual residence in the village or the </a:t>
            </a:r>
            <a:r>
              <a:rPr lang="en-US" sz="2400" dirty="0" err="1" smtClean="0">
                <a:latin typeface="Perpetua" pitchFamily="18" charset="0"/>
              </a:rPr>
              <a:t>neighbourhood</a:t>
            </a:r>
            <a:r>
              <a:rPr lang="en-US" sz="2400" dirty="0" smtClean="0">
                <a:latin typeface="Perpetua" pitchFamily="18" charset="0"/>
              </a:rPr>
              <a:t> without notice to his landlord and without arranging for payment of his rent, ceases to cultivate his holding, either by himself or by some other person, and is not traceable in spite of the best efforts of the landlord, then the landlord may, at any time after expiration of two years from the date of the tenant's ceasing to cultivate the holding and after giving information to the Deputy Commissioner and obtaining his permission thereto enter on the holding.</a:t>
            </a:r>
          </a:p>
          <a:p>
            <a:pPr algn="just">
              <a:buFont typeface="Wingdings" pitchFamily="2" charset="2"/>
              <a:buChar char="Ø"/>
            </a:pPr>
            <a:r>
              <a:rPr lang="en-US" sz="2400" dirty="0" smtClean="0">
                <a:latin typeface="Perpetua" pitchFamily="18" charset="0"/>
              </a:rPr>
              <a:t>If the landlord is a proprietor or a land-holder, he may let it out to another tenant subject to the provisions of any law for the time being in force, or cultivate the land himself; but if the landlord is himself a tenant, he shall not let it out again to an under-tenant.</a:t>
            </a:r>
          </a:p>
          <a:p>
            <a:pPr algn="just">
              <a:buFont typeface="Wingdings" pitchFamily="2" charset="2"/>
              <a:buChar char="Ø"/>
            </a:pPr>
            <a:r>
              <a:rPr lang="en-US" sz="2400" dirty="0" smtClean="0">
                <a:latin typeface="Perpetua" pitchFamily="18" charset="0"/>
              </a:rPr>
              <a:t>If the tenant abandoning the land has an under-tenant below him existing from a date prior to commencement of this Act, the said under-tenant shall become a tenant under the landlord on the same terms and conditions as those on which the tenant who abandoned the land had held it.</a:t>
            </a:r>
            <a:endParaRPr lang="en-US" sz="2400" dirty="0">
              <a:latin typeface="Perpetua" pitchFamily="18" charset="0"/>
            </a:endParaRPr>
          </a:p>
        </p:txBody>
      </p:sp>
      <p:sp>
        <p:nvSpPr>
          <p:cNvPr id="4" name="TextBox 3"/>
          <p:cNvSpPr txBox="1"/>
          <p:nvPr/>
        </p:nvSpPr>
        <p:spPr>
          <a:xfrm>
            <a:off x="4972047" y="6672284"/>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66</a:t>
            </a:r>
            <a:endParaRPr lang="en-US" sz="1600" b="1" dirty="0">
              <a:solidFill>
                <a:schemeClr val="bg1"/>
              </a:solidFill>
            </a:endParaRPr>
          </a:p>
        </p:txBody>
      </p:sp>
      <p:sp>
        <p:nvSpPr>
          <p:cNvPr id="5" name="Rectangle 4"/>
          <p:cNvSpPr/>
          <p:nvPr/>
        </p:nvSpPr>
        <p:spPr>
          <a:xfrm>
            <a:off x="8043881" y="6315094"/>
            <a:ext cx="1687723" cy="719428"/>
          </a:xfrm>
          <a:prstGeom prst="rect">
            <a:avLst/>
          </a:prstGeom>
        </p:spPr>
        <p:txBody>
          <a:bodyPr wrap="square" lIns="102870" tIns="51435" rIns="102870" bIns="51435">
            <a:spAutoFit/>
          </a:bodyPr>
          <a:lstStyle/>
          <a:p>
            <a:r>
              <a:rPr lang="en-US" b="1" i="1" dirty="0">
                <a:solidFill>
                  <a:srgbClr val="00B050"/>
                </a:solidFill>
                <a:latin typeface="Lucida Calligraphy" pitchFamily="66" charset="0"/>
              </a:rPr>
              <a:t>        Contd....</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7139" y="528616"/>
            <a:ext cx="9787006" cy="6429420"/>
          </a:xfrm>
        </p:spPr>
        <p:txBody>
          <a:bodyPr>
            <a:normAutofit/>
          </a:bodyPr>
          <a:lstStyle/>
          <a:p>
            <a:pPr algn="just"/>
            <a:r>
              <a:rPr lang="en-US" sz="2400" b="1" u="sng" dirty="0" smtClean="0">
                <a:latin typeface="Perpetua" pitchFamily="18" charset="0"/>
              </a:rPr>
              <a:t>Merger</a:t>
            </a:r>
            <a:r>
              <a:rPr lang="en-US" sz="2400" b="1" dirty="0" smtClean="0">
                <a:latin typeface="Perpetua" pitchFamily="18" charset="0"/>
              </a:rPr>
              <a:t> :-</a:t>
            </a:r>
          </a:p>
          <a:p>
            <a:pPr algn="just">
              <a:buNone/>
            </a:pPr>
            <a:endParaRPr lang="en-US" sz="1100" dirty="0" smtClean="0">
              <a:latin typeface="Perpetua" pitchFamily="18" charset="0"/>
            </a:endParaRPr>
          </a:p>
          <a:p>
            <a:pPr algn="just">
              <a:buFont typeface="Wingdings" pitchFamily="2" charset="2"/>
              <a:buChar char="Ø"/>
            </a:pPr>
            <a:r>
              <a:rPr lang="en-US" sz="2400" dirty="0" smtClean="0">
                <a:latin typeface="Perpetua" pitchFamily="18" charset="0"/>
              </a:rPr>
              <a:t>When the landlord of any tenant's holding is a proprietor, land-holder or settlement holder and the entire interests of the landlord and the tenant in the holding become united in the same person fry transfer, succession or otherwise, such person shall have no right to hold the land as a tenant but shall hold it as a proprietor, land-holder or settlement holder, as the case may be; but nothing shall prejudicially affect the rights of any third person.</a:t>
            </a:r>
            <a:endParaRPr lang="en-US" sz="2400" dirty="0">
              <a:latin typeface="Perpetua" pitchFamily="18" charset="0"/>
            </a:endParaRPr>
          </a:p>
        </p:txBody>
      </p:sp>
      <p:sp>
        <p:nvSpPr>
          <p:cNvPr id="4" name="TextBox 3"/>
          <p:cNvSpPr txBox="1"/>
          <p:nvPr/>
        </p:nvSpPr>
        <p:spPr>
          <a:xfrm>
            <a:off x="4972047" y="6529408"/>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67</a:t>
            </a:r>
            <a:endParaRPr lang="en-US" sz="1600" b="1" dirty="0">
              <a:solidFill>
                <a:schemeClr val="bg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1171558"/>
            <a:ext cx="9787006" cy="5715040"/>
          </a:xfrm>
        </p:spPr>
        <p:txBody>
          <a:bodyPr>
            <a:normAutofit lnSpcReduction="10000"/>
          </a:bodyPr>
          <a:lstStyle/>
          <a:p>
            <a:pPr algn="just"/>
            <a:r>
              <a:rPr lang="en-US" sz="2400" dirty="0" smtClean="0">
                <a:latin typeface="Perpetua" pitchFamily="18" charset="0"/>
              </a:rPr>
              <a:t>In all proceedings under this Act before a Revenue Officer or in a Revenue Court, except those in connection with preparation or record-of-rights under Chapter X and except where otherwise expressly provided for, appeals shall lie as follows -</a:t>
            </a:r>
          </a:p>
          <a:p>
            <a:pPr algn="just">
              <a:buFont typeface="Wingdings" pitchFamily="2" charset="2"/>
              <a:buChar char="Ø"/>
            </a:pPr>
            <a:r>
              <a:rPr lang="en-US" sz="2400" dirty="0" smtClean="0">
                <a:latin typeface="Perpetua" pitchFamily="18" charset="0"/>
              </a:rPr>
              <a:t>to the Assam Board of Revenue from original order of the Deputy Commissioner or the Settlement Officer, within 60 days of the order appealed against.</a:t>
            </a:r>
          </a:p>
          <a:p>
            <a:pPr algn="just">
              <a:buFont typeface="Wingdings" pitchFamily="2" charset="2"/>
              <a:buChar char="Ø"/>
            </a:pPr>
            <a:r>
              <a:rPr lang="en-US" sz="2400" dirty="0" smtClean="0">
                <a:latin typeface="Perpetua" pitchFamily="18" charset="0"/>
              </a:rPr>
              <a:t>to the Deputy Commissioner or the Settlement Officer, within 30 days of the order appealed against, from orders passed by any Revenue Officer sub-ordinate to him, even if the latter was exercising the delegated power of the Deputy Commissioner or the Settlement Officer when passing such order.</a:t>
            </a:r>
          </a:p>
          <a:p>
            <a:pPr algn="just"/>
            <a:r>
              <a:rPr lang="en-US" sz="2400" dirty="0" smtClean="0">
                <a:latin typeface="Perpetua" pitchFamily="18" charset="0"/>
              </a:rPr>
              <a:t>The appellate order of the Assam Board of Revenue, the order of the Deputy Commissioner or the Settlement Officer when no appeal is preferred, the appellate order of the Deputy Commissioner or the Settlement Officer, the order of the Revenue Officer including order passed by him in exercise of delegated power of the Deputy Commissioner or Settlement Officer when no appeal is filed shall be final.</a:t>
            </a:r>
            <a:endParaRPr lang="en-US" sz="2400" dirty="0">
              <a:latin typeface="Perpetua" pitchFamily="18" charset="0"/>
            </a:endParaRPr>
          </a:p>
        </p:txBody>
      </p:sp>
      <p:sp>
        <p:nvSpPr>
          <p:cNvPr id="4" name="Title 2"/>
          <p:cNvSpPr>
            <a:spLocks noGrp="1"/>
          </p:cNvSpPr>
          <p:nvPr>
            <p:ph type="title"/>
          </p:nvPr>
        </p:nvSpPr>
        <p:spPr>
          <a:xfrm>
            <a:off x="471453" y="171426"/>
            <a:ext cx="9572692" cy="928694"/>
          </a:xfrm>
          <a:solidFill>
            <a:schemeClr val="accent1"/>
          </a:solidFill>
        </p:spPr>
        <p:txBody>
          <a:bodyPr>
            <a:noAutofit/>
          </a:bodyPr>
          <a:lstStyle/>
          <a:p>
            <a:pPr algn="ctr"/>
            <a:r>
              <a:rPr lang="en-IN" sz="2800" b="1" dirty="0" smtClean="0">
                <a:solidFill>
                  <a:schemeClr val="bg1"/>
                </a:solidFill>
                <a:latin typeface="Verdana" pitchFamily="34" charset="0"/>
                <a:ea typeface="Verdana" pitchFamily="34" charset="0"/>
              </a:rPr>
              <a:t>Appeals</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(Sec- 67)</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529408"/>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68</a:t>
            </a:r>
            <a:endParaRPr lang="en-US" sz="16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7507" y="1350153"/>
            <a:ext cx="9873178" cy="5447497"/>
          </a:xfrm>
        </p:spPr>
        <p:txBody>
          <a:bodyPr>
            <a:normAutofit/>
          </a:bodyPr>
          <a:lstStyle/>
          <a:p>
            <a:pPr algn="just"/>
            <a:r>
              <a:rPr lang="en-US" sz="2400" dirty="0">
                <a:latin typeface="Perpetua" pitchFamily="18" charset="0"/>
              </a:rPr>
              <a:t>No person shall be entitled to hold as owner or tenant , (or mortgagee in possession) land which exceed the limit of </a:t>
            </a:r>
            <a:r>
              <a:rPr lang="en-US" sz="2400" b="1" dirty="0">
                <a:latin typeface="Perpetua" pitchFamily="18" charset="0"/>
              </a:rPr>
              <a:t>50 </a:t>
            </a:r>
            <a:r>
              <a:rPr lang="en-US" sz="2400" b="1" dirty="0" err="1">
                <a:latin typeface="Perpetua" pitchFamily="18" charset="0"/>
              </a:rPr>
              <a:t>bighas</a:t>
            </a:r>
            <a:r>
              <a:rPr lang="en-US" sz="2400" b="1" dirty="0">
                <a:latin typeface="Perpetua" pitchFamily="18" charset="0"/>
              </a:rPr>
              <a:t> in the aggregate </a:t>
            </a:r>
            <a:r>
              <a:rPr lang="en-US" sz="2400" dirty="0">
                <a:latin typeface="Perpetua" pitchFamily="18" charset="0"/>
              </a:rPr>
              <a:t>and this limit of 50 </a:t>
            </a:r>
            <a:r>
              <a:rPr lang="en-US" sz="2400" dirty="0" err="1">
                <a:latin typeface="Perpetua" pitchFamily="18" charset="0"/>
              </a:rPr>
              <a:t>Bighas</a:t>
            </a:r>
            <a:r>
              <a:rPr lang="en-US" sz="2400" dirty="0">
                <a:latin typeface="Perpetua" pitchFamily="18" charset="0"/>
              </a:rPr>
              <a:t> shall be applicable to the aggregate of the land held individually by the members of a family or jointly by some or all the members of such a family. Provided that where the person holds ‘</a:t>
            </a:r>
            <a:r>
              <a:rPr lang="en-US" sz="2400" b="1" dirty="0">
                <a:latin typeface="Perpetua" pitchFamily="18" charset="0"/>
              </a:rPr>
              <a:t>Orchard lands’ </a:t>
            </a:r>
            <a:r>
              <a:rPr lang="en-US" sz="2400" dirty="0">
                <a:latin typeface="Perpetua" pitchFamily="18" charset="0"/>
              </a:rPr>
              <a:t>the aforementioned limit shall be increased by the actual area of the orchard subject to a maximum of </a:t>
            </a:r>
            <a:r>
              <a:rPr lang="en-US" sz="2400" b="1" dirty="0">
                <a:latin typeface="Perpetua" pitchFamily="18" charset="0"/>
              </a:rPr>
              <a:t>4 </a:t>
            </a:r>
            <a:r>
              <a:rPr lang="en-US" sz="2400" b="1" dirty="0" err="1">
                <a:latin typeface="Perpetua" pitchFamily="18" charset="0"/>
              </a:rPr>
              <a:t>Bighas</a:t>
            </a:r>
            <a:r>
              <a:rPr lang="en-US" sz="2400" b="1" dirty="0">
                <a:latin typeface="Perpetua" pitchFamily="18" charset="0"/>
              </a:rPr>
              <a:t> </a:t>
            </a:r>
            <a:r>
              <a:rPr lang="en-US" sz="2400" dirty="0">
                <a:latin typeface="Perpetua" pitchFamily="18" charset="0"/>
              </a:rPr>
              <a:t>over the limit of 50 </a:t>
            </a:r>
            <a:r>
              <a:rPr lang="en-US" sz="2400" dirty="0" err="1">
                <a:latin typeface="Perpetua" pitchFamily="18" charset="0"/>
              </a:rPr>
              <a:t>Bighas</a:t>
            </a:r>
            <a:r>
              <a:rPr lang="en-US" sz="2400" dirty="0">
                <a:latin typeface="Perpetua" pitchFamily="18" charset="0"/>
              </a:rPr>
              <a:t> mentioned.</a:t>
            </a:r>
          </a:p>
          <a:p>
            <a:pPr algn="just">
              <a:buNone/>
            </a:pPr>
            <a:endParaRPr lang="en-US" sz="2400" dirty="0">
              <a:latin typeface="Perpetua" pitchFamily="18" charset="0"/>
            </a:endParaRPr>
          </a:p>
          <a:p>
            <a:pPr algn="just"/>
            <a:r>
              <a:rPr lang="en-IN" sz="2400" dirty="0">
                <a:latin typeface="Perpetua" pitchFamily="18" charset="0"/>
              </a:rPr>
              <a:t>The State Government may allow more lands to be held for </a:t>
            </a:r>
            <a:r>
              <a:rPr lang="en-IN" sz="2400" b="1" dirty="0">
                <a:latin typeface="Perpetua" pitchFamily="18" charset="0"/>
              </a:rPr>
              <a:t>ancillary purposes</a:t>
            </a:r>
            <a:r>
              <a:rPr lang="en-IN" sz="2400" dirty="0">
                <a:latin typeface="Perpetua" pitchFamily="18" charset="0"/>
              </a:rPr>
              <a:t> and for increase in area under </a:t>
            </a:r>
            <a:r>
              <a:rPr lang="en-IN" sz="2400" b="1" dirty="0">
                <a:latin typeface="Perpetua" pitchFamily="18" charset="0"/>
              </a:rPr>
              <a:t>special cultivation of tea </a:t>
            </a:r>
            <a:r>
              <a:rPr lang="en-IN" sz="2400" dirty="0">
                <a:latin typeface="Perpetua" pitchFamily="18" charset="0"/>
              </a:rPr>
              <a:t>in accordance with the rules may be prescribed.</a:t>
            </a:r>
            <a:r>
              <a:rPr lang="en-US" dirty="0">
                <a:latin typeface="Perpetua" pitchFamily="18" charset="0"/>
              </a:rPr>
              <a:t>	</a:t>
            </a:r>
          </a:p>
          <a:p>
            <a:pPr algn="just">
              <a:buNone/>
            </a:pPr>
            <a:r>
              <a:rPr lang="en-US" dirty="0">
                <a:latin typeface="Perpetua" pitchFamily="18" charset="0"/>
              </a:rPr>
              <a:t>								</a:t>
            </a:r>
            <a:endParaRPr lang="en-US" dirty="0" smtClean="0">
              <a:latin typeface="Perpetua" pitchFamily="18" charset="0"/>
            </a:endParaRPr>
          </a:p>
          <a:p>
            <a:pPr algn="just">
              <a:buNone/>
            </a:pPr>
            <a:r>
              <a:rPr lang="en-US" sz="2000" b="1" i="1" dirty="0" smtClean="0">
                <a:solidFill>
                  <a:srgbClr val="00B050"/>
                </a:solidFill>
                <a:latin typeface="Perpetua" pitchFamily="18" charset="0"/>
              </a:rPr>
              <a:t>									        </a:t>
            </a:r>
            <a:r>
              <a:rPr lang="en-US" sz="2000" b="1" i="1" dirty="0" smtClean="0">
                <a:solidFill>
                  <a:srgbClr val="00B050"/>
                </a:solidFill>
                <a:latin typeface="Lucida Calligraphy" pitchFamily="66" charset="0"/>
              </a:rPr>
              <a:t>Contd</a:t>
            </a:r>
            <a:r>
              <a:rPr lang="en-US" sz="2000" b="1" i="1" dirty="0">
                <a:solidFill>
                  <a:srgbClr val="00B050"/>
                </a:solidFill>
                <a:latin typeface="Lucida Calligraphy" pitchFamily="66" charset="0"/>
              </a:rPr>
              <a:t>....</a:t>
            </a:r>
            <a:endParaRPr lang="en-US" dirty="0">
              <a:solidFill>
                <a:srgbClr val="00B050"/>
              </a:solidFill>
              <a:latin typeface="Lucida Calligraphy" pitchFamily="66" charset="0"/>
            </a:endParaRPr>
          </a:p>
        </p:txBody>
      </p:sp>
      <p:sp>
        <p:nvSpPr>
          <p:cNvPr id="4" name="Title 2"/>
          <p:cNvSpPr>
            <a:spLocks noGrp="1"/>
          </p:cNvSpPr>
          <p:nvPr>
            <p:ph type="title"/>
          </p:nvPr>
        </p:nvSpPr>
        <p:spPr>
          <a:xfrm>
            <a:off x="421893" y="149995"/>
            <a:ext cx="9586231" cy="1021563"/>
          </a:xfrm>
          <a:solidFill>
            <a:schemeClr val="accent1"/>
          </a:solidFill>
        </p:spPr>
        <p:txBody>
          <a:bodyPr>
            <a:normAutofit/>
          </a:bodyPr>
          <a:lstStyle/>
          <a:p>
            <a:pPr algn="ctr"/>
            <a:r>
              <a:rPr lang="en-IN" sz="2800" b="1" dirty="0">
                <a:solidFill>
                  <a:schemeClr val="bg1"/>
                </a:solidFill>
                <a:latin typeface="Verdana" pitchFamily="34" charset="0"/>
                <a:ea typeface="Verdana" pitchFamily="34" charset="0"/>
              </a:rPr>
              <a:t>Ceiling on existing holdings &amp; ancillary land (Sec-4)</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6</a:t>
            </a:r>
            <a:endParaRPr lang="en-US" sz="1600" b="1" dirty="0">
              <a:solidFill>
                <a:schemeClr val="bg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8577" y="1242996"/>
            <a:ext cx="9858444" cy="5715040"/>
          </a:xfrm>
        </p:spPr>
        <p:txBody>
          <a:bodyPr>
            <a:normAutofit/>
          </a:bodyPr>
          <a:lstStyle/>
          <a:p>
            <a:pPr algn="just"/>
            <a:r>
              <a:rPr lang="en-US" sz="2400" dirty="0" smtClean="0">
                <a:latin typeface="Perpetua" pitchFamily="18" charset="0"/>
              </a:rPr>
              <a:t>Whoever -</a:t>
            </a:r>
          </a:p>
          <a:p>
            <a:pPr algn="just">
              <a:buFont typeface="Wingdings" pitchFamily="2" charset="2"/>
              <a:buChar char="Ø"/>
            </a:pPr>
            <a:r>
              <a:rPr lang="en-US" sz="2400" dirty="0" err="1" smtClean="0">
                <a:latin typeface="Perpetua" pitchFamily="18" charset="0"/>
              </a:rPr>
              <a:t>wilfully</a:t>
            </a:r>
            <a:r>
              <a:rPr lang="en-US" sz="2400" dirty="0" smtClean="0">
                <a:latin typeface="Perpetua" pitchFamily="18" charset="0"/>
              </a:rPr>
              <a:t> fails or neglects to comply with any requirements made of him under this Act, or</a:t>
            </a:r>
          </a:p>
          <a:p>
            <a:pPr algn="just">
              <a:buFont typeface="Wingdings" pitchFamily="2" charset="2"/>
              <a:buChar char="Ø"/>
            </a:pPr>
            <a:r>
              <a:rPr lang="en-US" sz="2400" dirty="0" smtClean="0">
                <a:latin typeface="Perpetua" pitchFamily="18" charset="0"/>
              </a:rPr>
              <a:t> contravenes any lawful order passed under this Act, or</a:t>
            </a:r>
          </a:p>
          <a:p>
            <a:pPr algn="just">
              <a:buFont typeface="Wingdings" pitchFamily="2" charset="2"/>
              <a:buChar char="Ø"/>
            </a:pPr>
            <a:r>
              <a:rPr lang="en-US" sz="2400" dirty="0" smtClean="0">
                <a:latin typeface="Perpetua" pitchFamily="18" charset="0"/>
              </a:rPr>
              <a:t>obstructs the Deputy Commissioner or the Revenue Officer or any Officer </a:t>
            </a:r>
            <a:r>
              <a:rPr lang="en-US" sz="2400" dirty="0" err="1" smtClean="0">
                <a:latin typeface="Perpetua" pitchFamily="18" charset="0"/>
              </a:rPr>
              <a:t>authorised</a:t>
            </a:r>
            <a:r>
              <a:rPr lang="en-US" sz="2400" dirty="0" smtClean="0">
                <a:latin typeface="Perpetua" pitchFamily="18" charset="0"/>
              </a:rPr>
              <a:t> by him in taking any lawful possession under this Act, or</a:t>
            </a:r>
          </a:p>
          <a:p>
            <a:pPr algn="just">
              <a:buFont typeface="Wingdings" pitchFamily="2" charset="2"/>
              <a:buChar char="Ø"/>
            </a:pPr>
            <a:r>
              <a:rPr lang="en-US" sz="2400" dirty="0" err="1" smtClean="0">
                <a:latin typeface="Perpetua" pitchFamily="18" charset="0"/>
              </a:rPr>
              <a:t>wilfully</a:t>
            </a:r>
            <a:r>
              <a:rPr lang="en-US" sz="2400" dirty="0" smtClean="0">
                <a:latin typeface="Perpetua" pitchFamily="18" charset="0"/>
              </a:rPr>
              <a:t> contravenes any provisions made in this Act or Rules made </a:t>
            </a:r>
            <a:r>
              <a:rPr lang="en-US" sz="2400" dirty="0" err="1" smtClean="0">
                <a:latin typeface="Perpetua" pitchFamily="18" charset="0"/>
              </a:rPr>
              <a:t>thereunder</a:t>
            </a:r>
            <a:r>
              <a:rPr lang="en-US" sz="2400" dirty="0" smtClean="0">
                <a:latin typeface="Perpetua" pitchFamily="18" charset="0"/>
              </a:rPr>
              <a:t>, or</a:t>
            </a:r>
          </a:p>
          <a:p>
            <a:pPr algn="just">
              <a:buFont typeface="Wingdings" pitchFamily="2" charset="2"/>
              <a:buChar char="Ø"/>
            </a:pPr>
            <a:r>
              <a:rPr lang="en-US" sz="2400" dirty="0" smtClean="0">
                <a:latin typeface="Perpetua" pitchFamily="18" charset="0"/>
              </a:rPr>
              <a:t>furnishes information which he knows or believes to be false or does not believe to be true, shall, on conviction before a Magistrate, and in addition to any other action that may be taken against him, be punishable with imprisonment which may extend to 6 months or with fine which may extend to one thousand rupees or with both.</a:t>
            </a:r>
          </a:p>
          <a:p>
            <a:endParaRPr lang="en-US" dirty="0"/>
          </a:p>
        </p:txBody>
      </p:sp>
      <p:sp>
        <p:nvSpPr>
          <p:cNvPr id="4" name="Title 2"/>
          <p:cNvSpPr>
            <a:spLocks noGrp="1"/>
          </p:cNvSpPr>
          <p:nvPr>
            <p:ph type="title"/>
          </p:nvPr>
        </p:nvSpPr>
        <p:spPr>
          <a:xfrm>
            <a:off x="471453" y="171426"/>
            <a:ext cx="9572692" cy="857256"/>
          </a:xfrm>
          <a:solidFill>
            <a:schemeClr val="accent1"/>
          </a:solidFill>
        </p:spPr>
        <p:txBody>
          <a:bodyPr>
            <a:noAutofit/>
          </a:bodyPr>
          <a:lstStyle/>
          <a:p>
            <a:pPr algn="ctr"/>
            <a:r>
              <a:rPr lang="en-IN" sz="2800" b="1" dirty="0" err="1" smtClean="0">
                <a:solidFill>
                  <a:schemeClr val="bg1"/>
                </a:solidFill>
                <a:latin typeface="Verdana" pitchFamily="34" charset="0"/>
                <a:ea typeface="Verdana" pitchFamily="34" charset="0"/>
              </a:rPr>
              <a:t>Penalities</a:t>
            </a:r>
            <a:r>
              <a:rPr lang="en-IN" sz="2800" b="1" dirty="0" smtClean="0">
                <a:solidFill>
                  <a:schemeClr val="bg1"/>
                </a:solidFill>
                <a:latin typeface="Verdana" pitchFamily="34" charset="0"/>
                <a:ea typeface="Verdana" pitchFamily="34" charset="0"/>
              </a:rPr>
              <a:t/>
            </a:r>
            <a:br>
              <a:rPr lang="en-IN" sz="2800" b="1" dirty="0" smtClean="0">
                <a:solidFill>
                  <a:schemeClr val="bg1"/>
                </a:solidFill>
                <a:latin typeface="Verdana" pitchFamily="34" charset="0"/>
                <a:ea typeface="Verdana" pitchFamily="34" charset="0"/>
              </a:rPr>
            </a:br>
            <a:r>
              <a:rPr lang="en-IN" sz="2800" b="1" dirty="0" smtClean="0">
                <a:solidFill>
                  <a:schemeClr val="bg1"/>
                </a:solidFill>
                <a:latin typeface="Verdana" pitchFamily="34" charset="0"/>
                <a:ea typeface="Verdana" pitchFamily="34" charset="0"/>
              </a:rPr>
              <a:t>(Sec- 71)</a:t>
            </a:r>
            <a:endParaRPr lang="en-US" sz="2800" b="1" dirty="0">
              <a:solidFill>
                <a:schemeClr val="bg1"/>
              </a:solidFill>
              <a:latin typeface="Verdana" pitchFamily="34" charset="0"/>
              <a:ea typeface="Verdana" pitchFamily="34" charset="0"/>
            </a:endParaRPr>
          </a:p>
        </p:txBody>
      </p:sp>
      <p:sp>
        <p:nvSpPr>
          <p:cNvPr id="5" name="TextBox 4"/>
          <p:cNvSpPr txBox="1"/>
          <p:nvPr/>
        </p:nvSpPr>
        <p:spPr>
          <a:xfrm>
            <a:off x="4972047" y="6529408"/>
            <a:ext cx="1097020" cy="350096"/>
          </a:xfrm>
          <a:prstGeom prst="rect">
            <a:avLst/>
          </a:prstGeom>
          <a:solidFill>
            <a:srgbClr val="0070C0"/>
          </a:solidFill>
        </p:spPr>
        <p:txBody>
          <a:bodyPr wrap="square" lIns="102870" tIns="51435" rIns="102870" bIns="51435" rtlCol="0">
            <a:spAutoFit/>
          </a:bodyPr>
          <a:lstStyle/>
          <a:p>
            <a:pPr algn="ctr"/>
            <a:r>
              <a:rPr lang="en-US" sz="1600" b="1" dirty="0" smtClean="0">
                <a:solidFill>
                  <a:schemeClr val="bg1"/>
                </a:solidFill>
              </a:rPr>
              <a:t>69</a:t>
            </a:r>
            <a:endParaRPr lang="en-US" sz="1600" b="1" dirty="0">
              <a:solidFill>
                <a:schemeClr val="bg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7507" y="1725202"/>
            <a:ext cx="9788792" cy="2550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IN" sz="6100" dirty="0">
                <a:latin typeface="Copperplate Gothic Bold" pitchFamily="34" charset="0"/>
              </a:rPr>
              <a:t>THANK YOU</a:t>
            </a:r>
            <a:endParaRPr lang="en-US" sz="6100" dirty="0">
              <a:latin typeface="Copperplate Gothic Bold"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40067" y="375025"/>
            <a:ext cx="9417459" cy="6450851"/>
          </a:xfrm>
        </p:spPr>
        <p:txBody>
          <a:bodyPr>
            <a:normAutofit/>
          </a:bodyPr>
          <a:lstStyle/>
          <a:p>
            <a:pPr algn="just"/>
            <a:r>
              <a:rPr lang="en-US" dirty="0">
                <a:latin typeface="Perpetua" pitchFamily="18" charset="0"/>
              </a:rPr>
              <a:t>The ceiling of a </a:t>
            </a:r>
            <a:r>
              <a:rPr lang="en-US" b="1" dirty="0">
                <a:latin typeface="Perpetua" pitchFamily="18" charset="0"/>
              </a:rPr>
              <a:t>Co-operative Farming Society </a:t>
            </a:r>
            <a:r>
              <a:rPr lang="en-US" dirty="0">
                <a:latin typeface="Perpetua" pitchFamily="18" charset="0"/>
              </a:rPr>
              <a:t>shall be the aggregate of the ceilings of its individual members or their </a:t>
            </a:r>
            <a:r>
              <a:rPr lang="en-US" dirty="0" smtClean="0">
                <a:latin typeface="Perpetua" pitchFamily="18" charset="0"/>
              </a:rPr>
              <a:t>families:</a:t>
            </a:r>
            <a:endParaRPr lang="en-US" dirty="0">
              <a:latin typeface="Perpetua" pitchFamily="18" charset="0"/>
            </a:endParaRPr>
          </a:p>
          <a:p>
            <a:pPr algn="just">
              <a:buNone/>
            </a:pPr>
            <a:r>
              <a:rPr lang="en-US" dirty="0">
                <a:latin typeface="Perpetua" pitchFamily="18" charset="0"/>
              </a:rPr>
              <a:t>    Provided that lands held outside the society by a member of a co- operative society or any member of his family shall also be taken into account for determining his </a:t>
            </a:r>
            <a:r>
              <a:rPr lang="en-US" dirty="0" smtClean="0">
                <a:latin typeface="Perpetua" pitchFamily="18" charset="0"/>
              </a:rPr>
              <a:t>ceiling. </a:t>
            </a:r>
            <a:r>
              <a:rPr lang="en-US" b="1" dirty="0" smtClean="0">
                <a:latin typeface="Perpetua" pitchFamily="18" charset="0"/>
              </a:rPr>
              <a:t>No </a:t>
            </a:r>
            <a:r>
              <a:rPr lang="en-US" b="1" dirty="0">
                <a:latin typeface="Perpetua" pitchFamily="18" charset="0"/>
              </a:rPr>
              <a:t>perso</a:t>
            </a:r>
            <a:r>
              <a:rPr lang="en-US" dirty="0">
                <a:latin typeface="Perpetua" pitchFamily="18" charset="0"/>
              </a:rPr>
              <a:t>n who holds land in excess of the limit fixed, on or after the commencement of the Assam Fixation of Ceiling on Land Holdings (Amendment) Act, 1970, </a:t>
            </a:r>
            <a:r>
              <a:rPr lang="en-US" b="1" dirty="0">
                <a:latin typeface="Perpetua" pitchFamily="18" charset="0"/>
              </a:rPr>
              <a:t>transfer or partition </a:t>
            </a:r>
            <a:r>
              <a:rPr lang="en-US" dirty="0">
                <a:latin typeface="Perpetua" pitchFamily="18" charset="0"/>
              </a:rPr>
              <a:t>of any land until the land in excess of such limit is determined and possession taken over by the Collector under the Act. The Collector may permit transfer or partition of the land or any portion thereof.</a:t>
            </a:r>
          </a:p>
        </p:txBody>
      </p:sp>
      <p:sp>
        <p:nvSpPr>
          <p:cNvPr id="4" name="TextBox 3"/>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7</a:t>
            </a:r>
            <a:endParaRPr lang="en-US" sz="16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6279" y="1875222"/>
            <a:ext cx="9366861" cy="4875644"/>
          </a:xfrm>
        </p:spPr>
        <p:txBody>
          <a:bodyPr>
            <a:noAutofit/>
          </a:bodyPr>
          <a:lstStyle/>
          <a:p>
            <a:pPr algn="just"/>
            <a:r>
              <a:rPr lang="en-US" b="1" dirty="0">
                <a:latin typeface="Perpetua" pitchFamily="18" charset="0"/>
                <a:ea typeface="Verdana" pitchFamily="34" charset="0"/>
              </a:rPr>
              <a:t>Submission of returns</a:t>
            </a:r>
            <a:r>
              <a:rPr lang="en-US" dirty="0">
                <a:latin typeface="Perpetua" pitchFamily="18" charset="0"/>
                <a:ea typeface="Verdana" pitchFamily="34" charset="0"/>
              </a:rPr>
              <a:t> by a person holding excess lands.</a:t>
            </a:r>
          </a:p>
          <a:p>
            <a:pPr algn="just"/>
            <a:endParaRPr lang="en-US" dirty="0">
              <a:latin typeface="Perpetua" pitchFamily="18" charset="0"/>
              <a:ea typeface="Verdana" pitchFamily="34" charset="0"/>
            </a:endParaRPr>
          </a:p>
          <a:p>
            <a:pPr algn="just"/>
            <a:r>
              <a:rPr lang="en-US" b="1" dirty="0">
                <a:latin typeface="Perpetua" pitchFamily="18" charset="0"/>
                <a:ea typeface="Verdana" pitchFamily="34" charset="0"/>
              </a:rPr>
              <a:t>Collection of information </a:t>
            </a:r>
            <a:r>
              <a:rPr lang="en-US" dirty="0">
                <a:latin typeface="Perpetua" pitchFamily="18" charset="0"/>
                <a:ea typeface="Verdana" pitchFamily="34" charset="0"/>
              </a:rPr>
              <a:t>by Collector through other agency.</a:t>
            </a:r>
          </a:p>
          <a:p>
            <a:pPr algn="just">
              <a:buNone/>
            </a:pPr>
            <a:endParaRPr lang="en-US" dirty="0">
              <a:latin typeface="Perpetua" pitchFamily="18" charset="0"/>
              <a:ea typeface="Verdana" pitchFamily="34" charset="0"/>
            </a:endParaRPr>
          </a:p>
        </p:txBody>
      </p:sp>
      <p:sp>
        <p:nvSpPr>
          <p:cNvPr id="4" name="Title 2"/>
          <p:cNvSpPr>
            <a:spLocks noGrp="1"/>
          </p:cNvSpPr>
          <p:nvPr>
            <p:ph type="title"/>
          </p:nvPr>
        </p:nvSpPr>
        <p:spPr>
          <a:xfrm>
            <a:off x="590665" y="225004"/>
            <a:ext cx="9366861" cy="1017992"/>
          </a:xfrm>
          <a:solidFill>
            <a:schemeClr val="accent1"/>
          </a:solidFill>
        </p:spPr>
        <p:txBody>
          <a:bodyPr>
            <a:normAutofit fontScale="90000"/>
          </a:bodyPr>
          <a:lstStyle/>
          <a:p>
            <a:pPr algn="ctr"/>
            <a:r>
              <a:rPr lang="en-IN" sz="3500" b="1" dirty="0">
                <a:solidFill>
                  <a:schemeClr val="bg1"/>
                </a:solidFill>
                <a:latin typeface="Verdana" pitchFamily="34" charset="0"/>
                <a:ea typeface="Verdana" pitchFamily="34" charset="0"/>
              </a:rPr>
              <a:t>Submission of returns ; collection of information by collector (Sec- 5 &amp; 6)</a:t>
            </a:r>
            <a:endParaRPr lang="en-US" sz="3500" b="1" dirty="0">
              <a:solidFill>
                <a:schemeClr val="bg1"/>
              </a:solidFill>
              <a:latin typeface="Verdana" pitchFamily="34" charset="0"/>
              <a:ea typeface="Verdana" pitchFamily="34" charset="0"/>
            </a:endParaRPr>
          </a:p>
        </p:txBody>
      </p:sp>
      <p:sp>
        <p:nvSpPr>
          <p:cNvPr id="5" name="TextBox 4"/>
          <p:cNvSpPr txBox="1"/>
          <p:nvPr/>
        </p:nvSpPr>
        <p:spPr>
          <a:xfrm>
            <a:off x="4978744" y="6675856"/>
            <a:ext cx="1097020" cy="350096"/>
          </a:xfrm>
          <a:prstGeom prst="rect">
            <a:avLst/>
          </a:prstGeom>
          <a:solidFill>
            <a:srgbClr val="0070C0"/>
          </a:solidFill>
        </p:spPr>
        <p:txBody>
          <a:bodyPr wrap="square" lIns="102870" tIns="51435" rIns="102870" bIns="51435" rtlCol="0">
            <a:spAutoFit/>
          </a:bodyPr>
          <a:lstStyle/>
          <a:p>
            <a:pPr algn="ctr"/>
            <a:r>
              <a:rPr lang="en-IN" sz="1600" b="1" dirty="0">
                <a:solidFill>
                  <a:schemeClr val="bg1"/>
                </a:solidFill>
              </a:rPr>
              <a:t>8</a:t>
            </a:r>
            <a:endParaRPr lang="en-US" sz="1600"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956</TotalTime>
  <Words>9114</Words>
  <Application>Microsoft Office PowerPoint</Application>
  <PresentationFormat>Custom</PresentationFormat>
  <Paragraphs>516</Paragraphs>
  <Slides>71</Slides>
  <Notes>2</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Oriel</vt:lpstr>
      <vt:lpstr>Slide 1</vt:lpstr>
      <vt:lpstr>Objectives of land reforms</vt:lpstr>
      <vt:lpstr>Land reforms acts enacted by the Govt.</vt:lpstr>
      <vt:lpstr>The Assam Fixation of Ceiling on Land Holdings Act, 1956 </vt:lpstr>
      <vt:lpstr>Objectives</vt:lpstr>
      <vt:lpstr>Lands exempted from the purview of the ceiling act (Sec-2)</vt:lpstr>
      <vt:lpstr>Ceiling on existing holdings &amp; ancillary land (Sec-4)</vt:lpstr>
      <vt:lpstr>Slide 8</vt:lpstr>
      <vt:lpstr>Submission of returns ; collection of information by collector (Sec- 5 &amp; 6)</vt:lpstr>
      <vt:lpstr>Preparation of draft, final statement &amp; submission of the statement to Govt. (Sec- 7)</vt:lpstr>
      <vt:lpstr>Taking possession of lands by collector  (Sec-11 &amp; 11A)</vt:lpstr>
      <vt:lpstr>Slide 12</vt:lpstr>
      <vt:lpstr>Slide 13</vt:lpstr>
      <vt:lpstr>Principle of Compensation (Sec-12)</vt:lpstr>
      <vt:lpstr>Slide 15</vt:lpstr>
      <vt:lpstr>Slide 16</vt:lpstr>
      <vt:lpstr>Manner of payment of Compensation &amp;  Ad-interim Payment of Compensation (Sec-13 &amp; 14)</vt:lpstr>
      <vt:lpstr>Slide 18</vt:lpstr>
      <vt:lpstr>Disposal of excess land (Sec- 15,16,17&amp;18) </vt:lpstr>
      <vt:lpstr>Slide 20</vt:lpstr>
      <vt:lpstr>Slide 21</vt:lpstr>
      <vt:lpstr>Excess land under annual lease  (Sec-19)</vt:lpstr>
      <vt:lpstr>Ceiling on future acquisition (Sec-20,21 &amp; 22)</vt:lpstr>
      <vt:lpstr>Slide 24</vt:lpstr>
      <vt:lpstr>Slide 25</vt:lpstr>
      <vt:lpstr>Resumption for personal cultivation by the landlord (Sec-23)</vt:lpstr>
      <vt:lpstr>Ejection of tenants, Restoration of possession, compensasion &amp; resumption (Sec- 24,25,26&amp;27)</vt:lpstr>
      <vt:lpstr>Slide 28</vt:lpstr>
      <vt:lpstr>Slide 29</vt:lpstr>
      <vt:lpstr>Land reforms board (Sec- 28 &amp; 29)</vt:lpstr>
      <vt:lpstr>Slide 31</vt:lpstr>
      <vt:lpstr>Miscellaneous provisions  (Sec-31, 32,33,34&amp;35)</vt:lpstr>
      <vt:lpstr>Slide 33</vt:lpstr>
      <vt:lpstr>The Assam (temporarily settled areas) Tenancy act, 1971 </vt:lpstr>
      <vt:lpstr>Objectives</vt:lpstr>
      <vt:lpstr>Lands exempted from operation of the atsat act, 1971 (Sec-2)</vt:lpstr>
      <vt:lpstr>Classes of tenants  (Sec- 4)</vt:lpstr>
      <vt:lpstr>Occupancy Tenant (Sec- 5 to 14)</vt:lpstr>
      <vt:lpstr>Slide 39</vt:lpstr>
      <vt:lpstr>Slide 40</vt:lpstr>
      <vt:lpstr>Non- Occupancy Tenant (Sec- 15 to 19)</vt:lpstr>
      <vt:lpstr>Under Tenant (Sec- 20)</vt:lpstr>
      <vt:lpstr>Acquisition of ownership &amp; intermediary rights (Sec- 21, 22 &amp; 23)</vt:lpstr>
      <vt:lpstr>Slide 44</vt:lpstr>
      <vt:lpstr>Slide 45</vt:lpstr>
      <vt:lpstr>Compensation, Apportionment of Compensation, Procedure for payment of compensation(Sec24,25&amp;26)</vt:lpstr>
      <vt:lpstr>Slide 47</vt:lpstr>
      <vt:lpstr>Slide 48</vt:lpstr>
      <vt:lpstr>Rent (Sec- 27 to 33)</vt:lpstr>
      <vt:lpstr>Slide 50</vt:lpstr>
      <vt:lpstr>Slide 51</vt:lpstr>
      <vt:lpstr>Slide 52</vt:lpstr>
      <vt:lpstr>Sale for arrear under decree  (Sec- 39 to 47)</vt:lpstr>
      <vt:lpstr>Slide 54</vt:lpstr>
      <vt:lpstr>Forfeiture of tenancy on subletting &amp; transfer (Sec-50)</vt:lpstr>
      <vt:lpstr>Freedom enjoyed by the tenant from arbitrary ejectment (Sec-51)</vt:lpstr>
      <vt:lpstr>Slide 57</vt:lpstr>
      <vt:lpstr>Right of ejected tenant to cost of improvement (Sec-52)</vt:lpstr>
      <vt:lpstr>Right of ejected tenant in respect of crops, dwelling-house etc. (Sec-53)</vt:lpstr>
      <vt:lpstr>Slide 60</vt:lpstr>
      <vt:lpstr>Procedure for ejectment (Sec-54)</vt:lpstr>
      <vt:lpstr>Resumption of land from tenants</vt:lpstr>
      <vt:lpstr>Restoration of possession of land to the tenant/ or under tenant ejected or whose cultivation is prevented (Sec-54 A)</vt:lpstr>
      <vt:lpstr>Record of rights of tenants (Sec- 55 &amp; 56)</vt:lpstr>
      <vt:lpstr>Slide 65</vt:lpstr>
      <vt:lpstr>Surrenders, Abandonment &amp; Merger (Sec- 63, 64 &amp; 65)</vt:lpstr>
      <vt:lpstr>Slide 67</vt:lpstr>
      <vt:lpstr>Slide 68</vt:lpstr>
      <vt:lpstr>Appeals (Sec- 67)</vt:lpstr>
      <vt:lpstr>Penalities (Sec- 71)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ACS OFFICERS CLASS COURSE TRAINING, 2021</dc:title>
  <dc:creator>Windows User</dc:creator>
  <cp:lastModifiedBy>Windows User</cp:lastModifiedBy>
  <cp:revision>209</cp:revision>
  <dcterms:created xsi:type="dcterms:W3CDTF">2021-07-16T08:13:25Z</dcterms:created>
  <dcterms:modified xsi:type="dcterms:W3CDTF">2021-08-05T08:42:14Z</dcterms:modified>
</cp:coreProperties>
</file>